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361" r:id="rId3"/>
    <p:sldId id="362" r:id="rId4"/>
    <p:sldId id="351" r:id="rId5"/>
    <p:sldId id="363" r:id="rId6"/>
    <p:sldId id="257" r:id="rId7"/>
    <p:sldId id="258" r:id="rId8"/>
    <p:sldId id="259" r:id="rId9"/>
    <p:sldId id="302" r:id="rId10"/>
    <p:sldId id="273" r:id="rId11"/>
    <p:sldId id="274" r:id="rId12"/>
    <p:sldId id="275" r:id="rId13"/>
    <p:sldId id="276" r:id="rId14"/>
    <p:sldId id="295" r:id="rId15"/>
    <p:sldId id="296" r:id="rId16"/>
    <p:sldId id="297" r:id="rId17"/>
    <p:sldId id="298" r:id="rId18"/>
    <p:sldId id="315" r:id="rId19"/>
    <p:sldId id="316" r:id="rId20"/>
    <p:sldId id="286" r:id="rId21"/>
    <p:sldId id="278" r:id="rId22"/>
    <p:sldId id="319" r:id="rId23"/>
    <p:sldId id="279" r:id="rId24"/>
    <p:sldId id="304" r:id="rId25"/>
    <p:sldId id="311" r:id="rId26"/>
    <p:sldId id="312" r:id="rId27"/>
    <p:sldId id="313" r:id="rId28"/>
    <p:sldId id="280" r:id="rId29"/>
    <p:sldId id="281" r:id="rId30"/>
    <p:sldId id="261" r:id="rId31"/>
    <p:sldId id="262" r:id="rId32"/>
    <p:sldId id="345" r:id="rId33"/>
    <p:sldId id="346" r:id="rId34"/>
    <p:sldId id="347" r:id="rId35"/>
    <p:sldId id="348" r:id="rId36"/>
    <p:sldId id="301" r:id="rId37"/>
    <p:sldId id="282" r:id="rId38"/>
    <p:sldId id="283" r:id="rId39"/>
    <p:sldId id="294" r:id="rId40"/>
    <p:sldId id="299" r:id="rId41"/>
    <p:sldId id="284" r:id="rId42"/>
    <p:sldId id="285" r:id="rId43"/>
    <p:sldId id="288" r:id="rId44"/>
    <p:sldId id="287" r:id="rId45"/>
    <p:sldId id="300" r:id="rId46"/>
    <p:sldId id="309" r:id="rId47"/>
    <p:sldId id="289" r:id="rId48"/>
    <p:sldId id="321" r:id="rId49"/>
    <p:sldId id="305" r:id="rId50"/>
    <p:sldId id="317" r:id="rId51"/>
    <p:sldId id="290" r:id="rId52"/>
    <p:sldId id="328" r:id="rId53"/>
    <p:sldId id="318" r:id="rId54"/>
    <p:sldId id="331" r:id="rId55"/>
    <p:sldId id="338" r:id="rId56"/>
    <p:sldId id="303" r:id="rId57"/>
    <p:sldId id="341" r:id="rId58"/>
    <p:sldId id="334" r:id="rId59"/>
    <p:sldId id="335" r:id="rId60"/>
    <p:sldId id="340" r:id="rId61"/>
    <p:sldId id="339" r:id="rId62"/>
    <p:sldId id="306" r:id="rId63"/>
    <p:sldId id="322" r:id="rId64"/>
    <p:sldId id="291" r:id="rId65"/>
    <p:sldId id="336" r:id="rId66"/>
    <p:sldId id="329" r:id="rId67"/>
    <p:sldId id="324" r:id="rId68"/>
    <p:sldId id="307" r:id="rId69"/>
    <p:sldId id="292" r:id="rId70"/>
    <p:sldId id="343" r:id="rId71"/>
    <p:sldId id="320" r:id="rId72"/>
    <p:sldId id="327" r:id="rId73"/>
    <p:sldId id="326" r:id="rId74"/>
    <p:sldId id="308" r:id="rId75"/>
    <p:sldId id="293" r:id="rId76"/>
    <p:sldId id="268" r:id="rId77"/>
    <p:sldId id="310" r:id="rId78"/>
    <p:sldId id="332" r:id="rId79"/>
    <p:sldId id="271" r:id="rId80"/>
    <p:sldId id="272" r:id="rId8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1871" autoAdjust="0"/>
  </p:normalViewPr>
  <p:slideViewPr>
    <p:cSldViewPr snapToGrid="0">
      <p:cViewPr varScale="1">
        <p:scale>
          <a:sx n="84" d="100"/>
          <a:sy n="84" d="100"/>
        </p:scale>
        <p:origin x="168" y="33"/>
      </p:cViewPr>
      <p:guideLst/>
    </p:cSldViewPr>
  </p:slideViewPr>
  <p:notesTextViewPr>
    <p:cViewPr>
      <p:scale>
        <a:sx n="1" d="1"/>
        <a:sy n="1" d="1"/>
      </p:scale>
      <p:origin x="0" y="0"/>
    </p:cViewPr>
  </p:notesTextViewPr>
  <p:sorterViewPr>
    <p:cViewPr>
      <p:scale>
        <a:sx n="100" d="100"/>
        <a:sy n="100" d="100"/>
      </p:scale>
      <p:origin x="0" y="-249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dgm:t>
        <a:bodyPr/>
        <a:lstStyle/>
        <a:p>
          <a:r>
            <a:rPr lang="en-US" sz="1100">
              <a:latin typeface="+mj-lt"/>
            </a:rPr>
            <a:t>Ingest Data</a:t>
          </a:r>
          <a:endParaRPr lang="en-US" sz="1100" dirty="0">
            <a:latin typeface="+mj-lt"/>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dgm:t>
        <a:bodyPr/>
        <a:lstStyle/>
        <a:p>
          <a:r>
            <a:rPr lang="en-US" sz="1100">
              <a:latin typeface="+mj-lt"/>
            </a:rPr>
            <a:t>Explore Data</a:t>
          </a:r>
          <a:endParaRPr lang="en-US" sz="1100" dirty="0">
            <a:latin typeface="+mj-lt"/>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dgm:t>
        <a:bodyPr/>
        <a:lstStyle/>
        <a:p>
          <a:r>
            <a:rPr lang="en-US" sz="1100">
              <a:latin typeface="+mj-lt"/>
            </a:rPr>
            <a:t>Update Data</a:t>
          </a:r>
          <a:endParaRPr lang="en-US" sz="1100" dirty="0">
            <a:latin typeface="+mj-lt"/>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dirty="0"/>
            <a:t>Data Lake</a:t>
          </a:r>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dirty="0">
              <a:solidFill>
                <a:schemeClr val="accent1"/>
              </a:solidFill>
            </a:rPr>
            <a:t>Cortana, Bot Service, Cognitive Framework</a:t>
          </a:r>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dirty="0">
              <a:solidFill>
                <a:schemeClr val="accent1"/>
              </a:solidFill>
            </a:rPr>
            <a:t>Azure Storage</a:t>
          </a:r>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chemeClr val="accent1"/>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accent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dirty="0"/>
            <a:t>Machine Learning</a:t>
          </a:r>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Customer Acceptance</a:t>
          </a:r>
          <a:endParaRPr lang="en-US" sz="1600" kern="1200" dirty="0">
            <a:solidFill>
              <a:prstClr val="white"/>
            </a:solidFill>
            <a:latin typeface="맑은 고딕" panose="020F0302020204030204"/>
            <a:ea typeface="+mn-ea"/>
            <a:cs typeface="+mn-cs"/>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Testing and Validation</a:t>
          </a:r>
          <a:endParaRPr lang="en-US" sz="1100" kern="1200" dirty="0">
            <a:solidFill>
              <a:prstClr val="white"/>
            </a:solidFill>
            <a:latin typeface="맑은 고딕" panose="020F0302020204030204"/>
            <a:ea typeface="+mn-ea"/>
            <a:cs typeface="+mn-cs"/>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Handoff</a:t>
          </a:r>
          <a:endParaRPr lang="en-US" sz="1100" kern="1200" dirty="0">
            <a:solidFill>
              <a:prstClr val="white"/>
            </a:solidFill>
            <a:latin typeface="맑은 고딕" panose="020F0302020204030204"/>
            <a:ea typeface="+mn-ea"/>
            <a:cs typeface="+mn-cs"/>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Re-train and re-score</a:t>
          </a:r>
          <a:endParaRPr lang="en-US" sz="1100" kern="1200" dirty="0">
            <a:solidFill>
              <a:prstClr val="white"/>
            </a:solidFill>
            <a:latin typeface="맑은 고딕" panose="020F0302020204030204"/>
            <a:ea typeface="+mn-ea"/>
            <a:cs typeface="+mn-cs"/>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a:xfrm>
          <a:off x="76" y="4192888"/>
          <a:ext cx="2937587" cy="997763"/>
        </a:xfrm>
        <a:prstGeom prst="roundRect">
          <a:avLst/>
        </a:prstGeom>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a:xfrm rot="5400000">
          <a:off x="3828130" y="3402198"/>
          <a:ext cx="798210" cy="2579143"/>
        </a:xfrm>
        <a:prstGeom prst="round2SameRect">
          <a:avLst/>
        </a:prstGeom>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rgbClr val="505050">
                  <a:hueOff val="0"/>
                  <a:satOff val="0"/>
                  <a:lumOff val="0"/>
                  <a:alphaOff val="0"/>
                </a:srgbClr>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dirty="0">
              <a:solidFill>
                <a:schemeClr val="accent1"/>
              </a:solidFill>
            </a:rPr>
            <a:t>Machine Learning</a:t>
          </a:r>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chemeClr val="tx1"/>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tx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a:t>Machine Learning</a:t>
          </a:r>
          <a:endParaRPr lang="en-US" sz="1200" b="1" dirty="0"/>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1600" dirty="0">
              <a:solidFill>
                <a:schemeClr val="bg1"/>
              </a:solidFill>
              <a:latin typeface="+mj-lt"/>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100" dirty="0">
              <a:solidFill>
                <a:schemeClr val="bg1"/>
              </a:solidFill>
              <a:latin typeface="+mj-lt"/>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100" dirty="0">
              <a:solidFill>
                <a:schemeClr val="bg1"/>
              </a:solidFill>
              <a:latin typeface="+mj-lt"/>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dgm:t>
        <a:bodyPr/>
        <a:lstStyle/>
        <a:p>
          <a:r>
            <a:rPr lang="en-US" sz="1100">
              <a:latin typeface="+mj-lt"/>
            </a:rPr>
            <a:t>Ingest Data</a:t>
          </a:r>
          <a:endParaRPr lang="en-US" sz="1100" dirty="0">
            <a:latin typeface="+mj-lt"/>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dgm:t>
        <a:bodyPr/>
        <a:lstStyle/>
        <a:p>
          <a:r>
            <a:rPr lang="en-US" sz="1100">
              <a:latin typeface="+mj-lt"/>
            </a:rPr>
            <a:t>Explore Data</a:t>
          </a:r>
          <a:endParaRPr lang="en-US" sz="1100" dirty="0">
            <a:latin typeface="+mj-lt"/>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dgm:t>
        <a:bodyPr/>
        <a:lstStyle/>
        <a:p>
          <a:r>
            <a:rPr lang="en-US" sz="1100">
              <a:latin typeface="+mj-lt"/>
            </a:rPr>
            <a:t>Update Data</a:t>
          </a:r>
          <a:endParaRPr lang="en-US" sz="1100" dirty="0">
            <a:latin typeface="+mj-lt"/>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rgbClr val="505050">
                  <a:hueOff val="0"/>
                  <a:satOff val="0"/>
                  <a:lumOff val="0"/>
                  <a:alphaOff val="0"/>
                </a:srgbClr>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a:t>Machine Learning</a:t>
          </a:r>
          <a:endParaRPr lang="en-US" sz="1200" b="1" dirty="0"/>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accent1">
                  <a:lumMod val="75000"/>
                </a:schemeClr>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white"/>
              </a:solidFill>
              <a:latin typeface="맑은 고딕" panose="020F0302020204030204"/>
              <a:ea typeface="+mn-ea"/>
              <a:cs typeface="+mn-cs"/>
            </a:rPr>
            <a:t>Data Acquisition and Understanding</a:t>
          </a: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Ingest Data</a:t>
          </a:r>
          <a:endParaRPr lang="en-US" sz="1100" kern="1200" dirty="0">
            <a:solidFill>
              <a:prstClr val="white"/>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Explore Data</a:t>
          </a:r>
          <a:endParaRPr lang="en-US" sz="1100" kern="1200" dirty="0">
            <a:solidFill>
              <a:prstClr val="white"/>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dirty="0">
              <a:latin typeface="+mj-lt"/>
            </a:rPr>
            <a:t>Feature Selection</a:t>
          </a: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Update Data</a:t>
          </a:r>
          <a:endParaRPr lang="en-US" sz="1100" kern="1200" dirty="0">
            <a:solidFill>
              <a:prstClr val="white"/>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a:xfrm>
          <a:off x="76" y="1049933"/>
          <a:ext cx="2937587" cy="997763"/>
        </a:xfrm>
        <a:prstGeom prst="roundRect">
          <a:avLst/>
        </a:prstGeom>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dirty="0"/>
            <a:t>Data Lake</a:t>
          </a:r>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dirty="0">
              <a:solidFill>
                <a:schemeClr val="accent1"/>
              </a:solidFill>
            </a:rPr>
            <a:t>Azure Storage</a:t>
          </a:r>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chemeClr val="accent1"/>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accent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a:t>Machine Learning</a:t>
          </a:r>
          <a:endParaRPr lang="en-US" sz="1200" b="1" dirty="0"/>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kern="1200" dirty="0">
              <a:solidFill>
                <a:schemeClr val="accent1"/>
              </a:solidFill>
              <a:latin typeface="맑은 고딕" panose="020F0502020204030204"/>
              <a:ea typeface="+mn-ea"/>
              <a:cs typeface="+mn-cs"/>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kern="1200" dirty="0">
              <a:solidFill>
                <a:schemeClr val="accent1"/>
              </a:solidFill>
            </a:rPr>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kern="1200" dirty="0">
              <a:solidFill>
                <a:schemeClr val="accent1"/>
              </a:solidFill>
            </a:rPr>
            <a:t>Event Hubs</a:t>
          </a:r>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Modeling</a:t>
          </a:r>
          <a:endParaRPr lang="en-US" sz="1600" kern="1200" dirty="0">
            <a:solidFill>
              <a:prstClr val="white"/>
            </a:solidFill>
            <a:latin typeface="맑은 고딕" panose="020F0302020204030204"/>
            <a:ea typeface="+mn-ea"/>
            <a:cs typeface="+mn-cs"/>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Feature Selection</a:t>
          </a:r>
          <a:endParaRPr lang="en-US" sz="1100" kern="1200" dirty="0">
            <a:solidFill>
              <a:prstClr val="white"/>
            </a:solidFill>
            <a:latin typeface="맑은 고딕" panose="020F0302020204030204"/>
            <a:ea typeface="+mn-ea"/>
            <a:cs typeface="+mn-cs"/>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Create and Train Model</a:t>
          </a:r>
          <a:endParaRPr lang="en-US" sz="1100" kern="1200" dirty="0">
            <a:solidFill>
              <a:prstClr val="white"/>
            </a:solidFill>
            <a:latin typeface="맑은 고딕" panose="020F0302020204030204"/>
            <a:ea typeface="+mn-ea"/>
            <a:cs typeface="+mn-cs"/>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a:xfrm>
          <a:off x="76" y="2097585"/>
          <a:ext cx="2937587" cy="997763"/>
        </a:xfrm>
        <a:prstGeom prst="roundRect">
          <a:avLst/>
        </a:prstGeom>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a:xfrm rot="5400000">
          <a:off x="3828130" y="1306895"/>
          <a:ext cx="798210" cy="2579143"/>
        </a:xfrm>
        <a:prstGeom prst="round2SameRect">
          <a:avLst/>
        </a:prstGeom>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accent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dirty="0">
              <a:solidFill>
                <a:schemeClr val="accent1"/>
              </a:solidFill>
            </a:rPr>
            <a:t>Machine Learning</a:t>
          </a:r>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Deployment</a:t>
          </a:r>
          <a:endParaRPr lang="en-US" sz="1600" kern="1200" dirty="0">
            <a:solidFill>
              <a:prstClr val="white"/>
            </a:solidFill>
            <a:latin typeface="맑은 고딕" panose="020F0302020204030204"/>
            <a:ea typeface="+mn-ea"/>
            <a:cs typeface="+mn-cs"/>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Operationalize</a:t>
          </a:r>
          <a:endParaRPr lang="en-US" sz="1100" kern="1200" dirty="0">
            <a:solidFill>
              <a:prstClr val="white"/>
            </a:solidFill>
            <a:latin typeface="맑은 고딕" panose="020F0302020204030204"/>
            <a:ea typeface="+mn-ea"/>
            <a:cs typeface="+mn-cs"/>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a:xfrm>
          <a:off x="76" y="3145236"/>
          <a:ext cx="2937587" cy="997763"/>
        </a:xfrm>
        <a:prstGeom prst="roundRect">
          <a:avLst/>
        </a:prstGeom>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a:xfrm rot="5400000">
          <a:off x="3828130" y="2354546"/>
          <a:ext cx="798210" cy="2579143"/>
        </a:xfrm>
        <a:prstGeom prst="round2SameRect">
          <a:avLst/>
        </a:prstGeom>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Ingest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Explore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Update Data</a:t>
          </a:r>
          <a:endParaRPr lang="en-US" sz="1100" kern="1200" dirty="0">
            <a:latin typeface="+mj-lt"/>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rPr>
            <a:t>Azure Storage</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rPr>
            <a:t>Cortana, Bot Service, Cognitive Framework</a:t>
          </a:r>
        </a:p>
        <a:p>
          <a:pPr marL="114300" lvl="1" indent="-114300" algn="l" defTabSz="533400">
            <a:lnSpc>
              <a:spcPct val="90000"/>
            </a:lnSpc>
            <a:spcBef>
              <a:spcPct val="0"/>
            </a:spcBef>
            <a:spcAft>
              <a:spcPct val="15000"/>
            </a:spcAft>
            <a:buChar char="•"/>
          </a:pPr>
          <a:r>
            <a:rPr lang="en-US" sz="1200" b="1" kern="1200" dirty="0"/>
            <a:t>Machine Learning</a:t>
          </a:r>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Testing and Validation</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Handoff</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Re-train and re-score</a:t>
          </a:r>
          <a:endParaRPr lang="en-US" sz="1100" kern="1200" dirty="0">
            <a:solidFill>
              <a:prstClr val="white"/>
            </a:solidFill>
            <a:latin typeface="맑은 고딕" panose="020F0302020204030204"/>
            <a:ea typeface="+mn-ea"/>
            <a:cs typeface="+mn-cs"/>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Customer Acceptance</a:t>
          </a:r>
          <a:endParaRPr lang="en-US" sz="1600" kern="1200" dirty="0">
            <a:solidFill>
              <a:prstClr val="white"/>
            </a:solidFill>
            <a:latin typeface="맑은 고딕" panose="020F0302020204030204"/>
            <a:ea typeface="+mn-ea"/>
            <a:cs typeface="+mn-cs"/>
          </a:endParaRPr>
        </a:p>
      </dsp:txBody>
      <dsp:txXfrm>
        <a:off x="48783" y="4241595"/>
        <a:ext cx="2840173" cy="9003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dirty="0">
              <a:solidFill>
                <a:schemeClr val="accent1"/>
              </a:solidFill>
            </a:rPr>
            <a:t>Machine Learning</a:t>
          </a:r>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맑은 고딕" panose="020F0502020204030204"/>
              <a:ea typeface="+mn-ea"/>
              <a:cs typeface="+mn-cs"/>
            </a:rPr>
            <a:t>Templates and Gallery</a:t>
          </a:r>
        </a:p>
      </dsp:txBody>
      <dsp:txXfrm>
        <a:off x="1698398" y="4688030"/>
        <a:ext cx="3609096" cy="4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a:t>Machine Learning</a:t>
          </a:r>
          <a:endParaRPr lang="en-US" sz="1200" b="1" kern="1200" dirty="0"/>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tx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latin typeface="+mj-lt"/>
            </a:rPr>
            <a:t>Define Objectives</a:t>
          </a:r>
        </a:p>
        <a:p>
          <a:pPr marL="57150" lvl="1" indent="-57150" algn="l" defTabSz="488950">
            <a:lnSpc>
              <a:spcPct val="90000"/>
            </a:lnSpc>
            <a:spcBef>
              <a:spcPct val="0"/>
            </a:spcBef>
            <a:spcAft>
              <a:spcPct val="15000"/>
            </a:spcAft>
            <a:buChar char="•"/>
          </a:pPr>
          <a:r>
            <a:rPr lang="en-US" sz="1100" kern="1200" dirty="0">
              <a:solidFill>
                <a:schemeClr val="bg1"/>
              </a:solidFill>
              <a:latin typeface="+mj-lt"/>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mj-lt"/>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Ingest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Explore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Update Data</a:t>
          </a:r>
          <a:endParaRPr lang="en-US" sz="1100" kern="1200" dirty="0">
            <a:latin typeface="+mj-lt"/>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lumMod val="75000"/>
                </a:schemeClr>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a:t>Machine Learning</a:t>
          </a:r>
          <a:endParaRPr lang="en-US" sz="1200" b="1" kern="1200" dirty="0"/>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Ingest Data</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Explore Data</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Update Data</a:t>
          </a:r>
          <a:endParaRPr lang="en-US" sz="1100" kern="1200" dirty="0">
            <a:solidFill>
              <a:prstClr val="white"/>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맑은 고딕" panose="020F0302020204030204"/>
              <a:ea typeface="+mn-ea"/>
              <a:cs typeface="+mn-cs"/>
            </a:rPr>
            <a:t>Data Acquisition and Understanding</a:t>
          </a: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Feature Selection</a:t>
          </a: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맑은 고딕" panose="020F0502020204030204"/>
              <a:ea typeface="+mn-ea"/>
              <a:cs typeface="+mn-cs"/>
            </a:rPr>
            <a:t>Data Catalog</a:t>
          </a:r>
        </a:p>
        <a:p>
          <a:pPr marL="114300" lvl="1" indent="-114300" algn="l" defTabSz="533400">
            <a:lnSpc>
              <a:spcPct val="90000"/>
            </a:lnSpc>
            <a:spcBef>
              <a:spcPct val="0"/>
            </a:spcBef>
            <a:spcAft>
              <a:spcPct val="15000"/>
            </a:spcAft>
            <a:buChar char="•"/>
          </a:pPr>
          <a:r>
            <a:rPr lang="en-US" sz="1200" b="1" kern="1200" dirty="0">
              <a:solidFill>
                <a:schemeClr val="accent1"/>
              </a:solidFill>
            </a:rPr>
            <a:t>Data Factory</a:t>
          </a:r>
        </a:p>
        <a:p>
          <a:pPr marL="114300" lvl="1" indent="-114300" algn="l" defTabSz="533400">
            <a:lnSpc>
              <a:spcPct val="90000"/>
            </a:lnSpc>
            <a:spcBef>
              <a:spcPct val="0"/>
            </a:spcBef>
            <a:spcAft>
              <a:spcPct val="15000"/>
            </a:spcAft>
            <a:buChar char="•"/>
          </a:pPr>
          <a:r>
            <a:rPr lang="en-US" sz="1200" b="1" kern="1200" dirty="0">
              <a:solidFill>
                <a:schemeClr val="accent1"/>
              </a:solidFill>
            </a:rPr>
            <a:t>Event Hubs</a:t>
          </a:r>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rPr>
            <a:t>Azure Storage</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a:t>Machine Learning</a:t>
          </a:r>
          <a:endParaRPr lang="en-US" sz="1200" b="1" kern="1200" dirty="0"/>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Feature Selection</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Create and Train Model</a:t>
          </a:r>
          <a:endParaRPr lang="en-US" sz="1100" kern="1200" dirty="0">
            <a:solidFill>
              <a:prstClr val="white"/>
            </a:solidFill>
            <a:latin typeface="맑은 고딕" panose="020F0302020204030204"/>
            <a:ea typeface="+mn-ea"/>
            <a:cs typeface="+mn-cs"/>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Modeling</a:t>
          </a:r>
          <a:endParaRPr lang="en-US" sz="1600" kern="1200" dirty="0">
            <a:solidFill>
              <a:prstClr val="white"/>
            </a:solidFill>
            <a:latin typeface="맑은 고딕" panose="020F0302020204030204"/>
            <a:ea typeface="+mn-ea"/>
            <a:cs typeface="+mn-cs"/>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dirty="0">
              <a:solidFill>
                <a:schemeClr val="accent1"/>
              </a:solidFill>
            </a:rPr>
            <a:t>Machine Learning</a:t>
          </a:r>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Operationalize</a:t>
          </a:r>
          <a:endParaRPr lang="en-US" sz="1100" kern="1200" dirty="0">
            <a:solidFill>
              <a:prstClr val="white"/>
            </a:solidFill>
            <a:latin typeface="맑은 고딕" panose="020F0302020204030204"/>
            <a:ea typeface="+mn-ea"/>
            <a:cs typeface="+mn-cs"/>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Deployment</a:t>
          </a:r>
          <a:endParaRPr lang="en-US" sz="1600" kern="1200" dirty="0">
            <a:solidFill>
              <a:prstClr val="white"/>
            </a:solidFill>
            <a:latin typeface="맑은 고딕" panose="020F0302020204030204"/>
            <a:ea typeface="+mn-ea"/>
            <a:cs typeface="+mn-cs"/>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B05C8-D179-45BB-982C-DA37F7812C61}" type="datetimeFigureOut">
              <a:rPr lang="en-US" smtClean="0"/>
              <a:t>10/17/2017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D492F-F805-424A-87B4-891AA7318AA1}" type="slidenum">
              <a:rPr lang="en-US" smtClean="0"/>
              <a:t>‹#›</a:t>
            </a:fld>
            <a:endParaRPr lang="en-US"/>
          </a:p>
        </p:txBody>
      </p:sp>
    </p:spTree>
    <p:extLst>
      <p:ext uri="{BB962C8B-B14F-4D97-AF65-F5344CB8AC3E}">
        <p14:creationId xmlns:p14="http://schemas.microsoft.com/office/powerpoint/2010/main" val="394092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bit.ly/2qtrDHx"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a:t>
            </a:fld>
            <a:endParaRPr lang="en-US"/>
          </a:p>
        </p:txBody>
      </p:sp>
    </p:spTree>
    <p:extLst>
      <p:ext uri="{BB962C8B-B14F-4D97-AF65-F5344CB8AC3E}">
        <p14:creationId xmlns:p14="http://schemas.microsoft.com/office/powerpoint/2010/main" val="1972831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10</a:t>
            </a:fld>
            <a:endParaRPr lang="en-US"/>
          </a:p>
        </p:txBody>
      </p:sp>
    </p:spTree>
    <p:extLst>
      <p:ext uri="{BB962C8B-B14F-4D97-AF65-F5344CB8AC3E}">
        <p14:creationId xmlns:p14="http://schemas.microsoft.com/office/powerpoint/2010/main" val="3756316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11</a:t>
            </a:fld>
            <a:endParaRPr lang="en-US"/>
          </a:p>
        </p:txBody>
      </p:sp>
    </p:spTree>
    <p:extLst>
      <p:ext uri="{BB962C8B-B14F-4D97-AF65-F5344CB8AC3E}">
        <p14:creationId xmlns:p14="http://schemas.microsoft.com/office/powerpoint/2010/main" val="3050763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12</a:t>
            </a:fld>
            <a:endParaRPr lang="en-US"/>
          </a:p>
        </p:txBody>
      </p:sp>
    </p:spTree>
    <p:extLst>
      <p:ext uri="{BB962C8B-B14F-4D97-AF65-F5344CB8AC3E}">
        <p14:creationId xmlns:p14="http://schemas.microsoft.com/office/powerpoint/2010/main" val="244124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13</a:t>
            </a:fld>
            <a:endParaRPr lang="en-US"/>
          </a:p>
        </p:txBody>
      </p:sp>
    </p:spTree>
    <p:extLst>
      <p:ext uri="{BB962C8B-B14F-4D97-AF65-F5344CB8AC3E}">
        <p14:creationId xmlns:p14="http://schemas.microsoft.com/office/powerpoint/2010/main" val="195427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14</a:t>
            </a:fld>
            <a:endParaRPr lang="en-US"/>
          </a:p>
        </p:txBody>
      </p:sp>
    </p:spTree>
    <p:extLst>
      <p:ext uri="{BB962C8B-B14F-4D97-AF65-F5344CB8AC3E}">
        <p14:creationId xmlns:p14="http://schemas.microsoft.com/office/powerpoint/2010/main" val="190080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15</a:t>
            </a:fld>
            <a:endParaRPr lang="en-US"/>
          </a:p>
        </p:txBody>
      </p:sp>
    </p:spTree>
    <p:extLst>
      <p:ext uri="{BB962C8B-B14F-4D97-AF65-F5344CB8AC3E}">
        <p14:creationId xmlns:p14="http://schemas.microsoft.com/office/powerpoint/2010/main" val="112995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16</a:t>
            </a:fld>
            <a:endParaRPr lang="en-US"/>
          </a:p>
        </p:txBody>
      </p:sp>
    </p:spTree>
    <p:extLst>
      <p:ext uri="{BB962C8B-B14F-4D97-AF65-F5344CB8AC3E}">
        <p14:creationId xmlns:p14="http://schemas.microsoft.com/office/powerpoint/2010/main" val="543461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17</a:t>
            </a:fld>
            <a:endParaRPr lang="en-US"/>
          </a:p>
        </p:txBody>
      </p:sp>
    </p:spTree>
    <p:extLst>
      <p:ext uri="{BB962C8B-B14F-4D97-AF65-F5344CB8AC3E}">
        <p14:creationId xmlns:p14="http://schemas.microsoft.com/office/powerpoint/2010/main" val="4228693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18</a:t>
            </a:fld>
            <a:endParaRPr lang="en-US"/>
          </a:p>
        </p:txBody>
      </p:sp>
    </p:spTree>
    <p:extLst>
      <p:ext uri="{BB962C8B-B14F-4D97-AF65-F5344CB8AC3E}">
        <p14:creationId xmlns:p14="http://schemas.microsoft.com/office/powerpoint/2010/main" val="2983818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19</a:t>
            </a:fld>
            <a:endParaRPr lang="en-US"/>
          </a:p>
        </p:txBody>
      </p:sp>
    </p:spTree>
    <p:extLst>
      <p:ext uri="{BB962C8B-B14F-4D97-AF65-F5344CB8AC3E}">
        <p14:creationId xmlns:p14="http://schemas.microsoft.com/office/powerpoint/2010/main" val="327506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a:t>
            </a:fld>
            <a:endParaRPr lang="en-US"/>
          </a:p>
        </p:txBody>
      </p:sp>
    </p:spTree>
    <p:extLst>
      <p:ext uri="{BB962C8B-B14F-4D97-AF65-F5344CB8AC3E}">
        <p14:creationId xmlns:p14="http://schemas.microsoft.com/office/powerpoint/2010/main" val="111775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20</a:t>
            </a:fld>
            <a:endParaRPr lang="en-US"/>
          </a:p>
        </p:txBody>
      </p:sp>
    </p:spTree>
    <p:extLst>
      <p:ext uri="{BB962C8B-B14F-4D97-AF65-F5344CB8AC3E}">
        <p14:creationId xmlns:p14="http://schemas.microsoft.com/office/powerpoint/2010/main" val="180298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21</a:t>
            </a:fld>
            <a:endParaRPr lang="en-US"/>
          </a:p>
        </p:txBody>
      </p:sp>
    </p:spTree>
    <p:extLst>
      <p:ext uri="{BB962C8B-B14F-4D97-AF65-F5344CB8AC3E}">
        <p14:creationId xmlns:p14="http://schemas.microsoft.com/office/powerpoint/2010/main" val="157887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22</a:t>
            </a:fld>
            <a:endParaRPr lang="en-US"/>
          </a:p>
        </p:txBody>
      </p:sp>
    </p:spTree>
    <p:extLst>
      <p:ext uri="{BB962C8B-B14F-4D97-AF65-F5344CB8AC3E}">
        <p14:creationId xmlns:p14="http://schemas.microsoft.com/office/powerpoint/2010/main" val="4040210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23</a:t>
            </a:fld>
            <a:endParaRPr lang="en-US"/>
          </a:p>
        </p:txBody>
      </p:sp>
    </p:spTree>
    <p:extLst>
      <p:ext uri="{BB962C8B-B14F-4D97-AF65-F5344CB8AC3E}">
        <p14:creationId xmlns:p14="http://schemas.microsoft.com/office/powerpoint/2010/main" val="1202782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24</a:t>
            </a:fld>
            <a:endParaRPr lang="en-US"/>
          </a:p>
        </p:txBody>
      </p:sp>
    </p:spTree>
    <p:extLst>
      <p:ext uri="{BB962C8B-B14F-4D97-AF65-F5344CB8AC3E}">
        <p14:creationId xmlns:p14="http://schemas.microsoft.com/office/powerpoint/2010/main" val="994868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25</a:t>
            </a:fld>
            <a:endParaRPr lang="en-US"/>
          </a:p>
        </p:txBody>
      </p:sp>
    </p:spTree>
    <p:extLst>
      <p:ext uri="{BB962C8B-B14F-4D97-AF65-F5344CB8AC3E}">
        <p14:creationId xmlns:p14="http://schemas.microsoft.com/office/powerpoint/2010/main" val="130804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26</a:t>
            </a:fld>
            <a:endParaRPr lang="en-US"/>
          </a:p>
        </p:txBody>
      </p:sp>
    </p:spTree>
    <p:extLst>
      <p:ext uri="{BB962C8B-B14F-4D97-AF65-F5344CB8AC3E}">
        <p14:creationId xmlns:p14="http://schemas.microsoft.com/office/powerpoint/2010/main" val="4054417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27</a:t>
            </a:fld>
            <a:endParaRPr lang="en-US"/>
          </a:p>
        </p:txBody>
      </p:sp>
    </p:spTree>
    <p:extLst>
      <p:ext uri="{BB962C8B-B14F-4D97-AF65-F5344CB8AC3E}">
        <p14:creationId xmlns:p14="http://schemas.microsoft.com/office/powerpoint/2010/main" val="3486603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28</a:t>
            </a:fld>
            <a:endParaRPr lang="en-US"/>
          </a:p>
        </p:txBody>
      </p:sp>
    </p:spTree>
    <p:extLst>
      <p:ext uri="{BB962C8B-B14F-4D97-AF65-F5344CB8AC3E}">
        <p14:creationId xmlns:p14="http://schemas.microsoft.com/office/powerpoint/2010/main" val="20708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29</a:t>
            </a:fld>
            <a:endParaRPr lang="en-US"/>
          </a:p>
        </p:txBody>
      </p:sp>
    </p:spTree>
    <p:extLst>
      <p:ext uri="{BB962C8B-B14F-4D97-AF65-F5344CB8AC3E}">
        <p14:creationId xmlns:p14="http://schemas.microsoft.com/office/powerpoint/2010/main" val="368454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a:t>
            </a:fld>
            <a:endParaRPr lang="en-US"/>
          </a:p>
        </p:txBody>
      </p:sp>
    </p:spTree>
    <p:extLst>
      <p:ext uri="{BB962C8B-B14F-4D97-AF65-F5344CB8AC3E}">
        <p14:creationId xmlns:p14="http://schemas.microsoft.com/office/powerpoint/2010/main" val="2014411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30</a:t>
            </a:fld>
            <a:endParaRPr lang="en-US"/>
          </a:p>
        </p:txBody>
      </p:sp>
    </p:spTree>
    <p:extLst>
      <p:ext uri="{BB962C8B-B14F-4D97-AF65-F5344CB8AC3E}">
        <p14:creationId xmlns:p14="http://schemas.microsoft.com/office/powerpoint/2010/main" val="2894759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31</a:t>
            </a:fld>
            <a:endParaRPr lang="en-US"/>
          </a:p>
        </p:txBody>
      </p:sp>
    </p:spTree>
    <p:extLst>
      <p:ext uri="{BB962C8B-B14F-4D97-AF65-F5344CB8AC3E}">
        <p14:creationId xmlns:p14="http://schemas.microsoft.com/office/powerpoint/2010/main" val="1419364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32</a:t>
            </a:fld>
            <a:endParaRPr lang="en-US"/>
          </a:p>
        </p:txBody>
      </p:sp>
    </p:spTree>
    <p:extLst>
      <p:ext uri="{BB962C8B-B14F-4D97-AF65-F5344CB8AC3E}">
        <p14:creationId xmlns:p14="http://schemas.microsoft.com/office/powerpoint/2010/main" val="654134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33</a:t>
            </a:fld>
            <a:endParaRPr lang="en-US"/>
          </a:p>
        </p:txBody>
      </p:sp>
    </p:spTree>
    <p:extLst>
      <p:ext uri="{BB962C8B-B14F-4D97-AF65-F5344CB8AC3E}">
        <p14:creationId xmlns:p14="http://schemas.microsoft.com/office/powerpoint/2010/main" val="3114363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34</a:t>
            </a:fld>
            <a:endParaRPr lang="en-US"/>
          </a:p>
        </p:txBody>
      </p:sp>
    </p:spTree>
    <p:extLst>
      <p:ext uri="{BB962C8B-B14F-4D97-AF65-F5344CB8AC3E}">
        <p14:creationId xmlns:p14="http://schemas.microsoft.com/office/powerpoint/2010/main" val="154935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35</a:t>
            </a:fld>
            <a:endParaRPr lang="en-US"/>
          </a:p>
        </p:txBody>
      </p:sp>
    </p:spTree>
    <p:extLst>
      <p:ext uri="{BB962C8B-B14F-4D97-AF65-F5344CB8AC3E}">
        <p14:creationId xmlns:p14="http://schemas.microsoft.com/office/powerpoint/2010/main" val="58745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36</a:t>
            </a:fld>
            <a:endParaRPr lang="en-US"/>
          </a:p>
        </p:txBody>
      </p:sp>
    </p:spTree>
    <p:extLst>
      <p:ext uri="{BB962C8B-B14F-4D97-AF65-F5344CB8AC3E}">
        <p14:creationId xmlns:p14="http://schemas.microsoft.com/office/powerpoint/2010/main" val="2888239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37</a:t>
            </a:fld>
            <a:endParaRPr lang="en-US"/>
          </a:p>
        </p:txBody>
      </p:sp>
    </p:spTree>
    <p:extLst>
      <p:ext uri="{BB962C8B-B14F-4D97-AF65-F5344CB8AC3E}">
        <p14:creationId xmlns:p14="http://schemas.microsoft.com/office/powerpoint/2010/main" val="2093210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38</a:t>
            </a:fld>
            <a:endParaRPr lang="en-US"/>
          </a:p>
        </p:txBody>
      </p:sp>
    </p:spTree>
    <p:extLst>
      <p:ext uri="{BB962C8B-B14F-4D97-AF65-F5344CB8AC3E}">
        <p14:creationId xmlns:p14="http://schemas.microsoft.com/office/powerpoint/2010/main" val="369887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39</a:t>
            </a:fld>
            <a:endParaRPr lang="en-US"/>
          </a:p>
        </p:txBody>
      </p:sp>
    </p:spTree>
    <p:extLst>
      <p:ext uri="{BB962C8B-B14F-4D97-AF65-F5344CB8AC3E}">
        <p14:creationId xmlns:p14="http://schemas.microsoft.com/office/powerpoint/2010/main" val="226620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270554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40</a:t>
            </a:fld>
            <a:endParaRPr lang="en-US"/>
          </a:p>
        </p:txBody>
      </p:sp>
    </p:spTree>
    <p:extLst>
      <p:ext uri="{BB962C8B-B14F-4D97-AF65-F5344CB8AC3E}">
        <p14:creationId xmlns:p14="http://schemas.microsoft.com/office/powerpoint/2010/main" val="2596443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41</a:t>
            </a:fld>
            <a:endParaRPr lang="en-US"/>
          </a:p>
        </p:txBody>
      </p:sp>
    </p:spTree>
    <p:extLst>
      <p:ext uri="{BB962C8B-B14F-4D97-AF65-F5344CB8AC3E}">
        <p14:creationId xmlns:p14="http://schemas.microsoft.com/office/powerpoint/2010/main" val="651484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42</a:t>
            </a:fld>
            <a:endParaRPr lang="en-US"/>
          </a:p>
        </p:txBody>
      </p:sp>
    </p:spTree>
    <p:extLst>
      <p:ext uri="{BB962C8B-B14F-4D97-AF65-F5344CB8AC3E}">
        <p14:creationId xmlns:p14="http://schemas.microsoft.com/office/powerpoint/2010/main" val="241364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43</a:t>
            </a:fld>
            <a:endParaRPr lang="en-US"/>
          </a:p>
        </p:txBody>
      </p:sp>
    </p:spTree>
    <p:extLst>
      <p:ext uri="{BB962C8B-B14F-4D97-AF65-F5344CB8AC3E}">
        <p14:creationId xmlns:p14="http://schemas.microsoft.com/office/powerpoint/2010/main" val="3790876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44</a:t>
            </a:fld>
            <a:endParaRPr lang="en-US"/>
          </a:p>
        </p:txBody>
      </p:sp>
    </p:spTree>
    <p:extLst>
      <p:ext uri="{BB962C8B-B14F-4D97-AF65-F5344CB8AC3E}">
        <p14:creationId xmlns:p14="http://schemas.microsoft.com/office/powerpoint/2010/main" val="778894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45</a:t>
            </a:fld>
            <a:endParaRPr lang="en-US"/>
          </a:p>
        </p:txBody>
      </p:sp>
    </p:spTree>
    <p:extLst>
      <p:ext uri="{BB962C8B-B14F-4D97-AF65-F5344CB8AC3E}">
        <p14:creationId xmlns:p14="http://schemas.microsoft.com/office/powerpoint/2010/main" val="2123304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46</a:t>
            </a:fld>
            <a:endParaRPr lang="en-US"/>
          </a:p>
        </p:txBody>
      </p:sp>
    </p:spTree>
    <p:extLst>
      <p:ext uri="{BB962C8B-B14F-4D97-AF65-F5344CB8AC3E}">
        <p14:creationId xmlns:p14="http://schemas.microsoft.com/office/powerpoint/2010/main" val="3187109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47</a:t>
            </a:fld>
            <a:endParaRPr lang="en-US"/>
          </a:p>
        </p:txBody>
      </p:sp>
    </p:spTree>
    <p:extLst>
      <p:ext uri="{BB962C8B-B14F-4D97-AF65-F5344CB8AC3E}">
        <p14:creationId xmlns:p14="http://schemas.microsoft.com/office/powerpoint/2010/main" val="987709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48</a:t>
            </a:fld>
            <a:endParaRPr lang="en-US"/>
          </a:p>
        </p:txBody>
      </p:sp>
    </p:spTree>
    <p:extLst>
      <p:ext uri="{BB962C8B-B14F-4D97-AF65-F5344CB8AC3E}">
        <p14:creationId xmlns:p14="http://schemas.microsoft.com/office/powerpoint/2010/main" val="1296430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49</a:t>
            </a:fld>
            <a:endParaRPr lang="en-US"/>
          </a:p>
        </p:txBody>
      </p:sp>
    </p:spTree>
    <p:extLst>
      <p:ext uri="{BB962C8B-B14F-4D97-AF65-F5344CB8AC3E}">
        <p14:creationId xmlns:p14="http://schemas.microsoft.com/office/powerpoint/2010/main" val="105396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a:t>
            </a:fld>
            <a:endParaRPr lang="en-US"/>
          </a:p>
        </p:txBody>
      </p:sp>
    </p:spTree>
    <p:extLst>
      <p:ext uri="{BB962C8B-B14F-4D97-AF65-F5344CB8AC3E}">
        <p14:creationId xmlns:p14="http://schemas.microsoft.com/office/powerpoint/2010/main" val="939397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50</a:t>
            </a:fld>
            <a:endParaRPr lang="en-US"/>
          </a:p>
        </p:txBody>
      </p:sp>
    </p:spTree>
    <p:extLst>
      <p:ext uri="{BB962C8B-B14F-4D97-AF65-F5344CB8AC3E}">
        <p14:creationId xmlns:p14="http://schemas.microsoft.com/office/powerpoint/2010/main" val="227266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51</a:t>
            </a:fld>
            <a:endParaRPr lang="en-US"/>
          </a:p>
        </p:txBody>
      </p:sp>
    </p:spTree>
    <p:extLst>
      <p:ext uri="{BB962C8B-B14F-4D97-AF65-F5344CB8AC3E}">
        <p14:creationId xmlns:p14="http://schemas.microsoft.com/office/powerpoint/2010/main" val="13791874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52</a:t>
            </a:fld>
            <a:endParaRPr lang="en-US"/>
          </a:p>
        </p:txBody>
      </p:sp>
    </p:spTree>
    <p:extLst>
      <p:ext uri="{BB962C8B-B14F-4D97-AF65-F5344CB8AC3E}">
        <p14:creationId xmlns:p14="http://schemas.microsoft.com/office/powerpoint/2010/main" val="37291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53</a:t>
            </a:fld>
            <a:endParaRPr lang="en-US"/>
          </a:p>
        </p:txBody>
      </p:sp>
    </p:spTree>
    <p:extLst>
      <p:ext uri="{BB962C8B-B14F-4D97-AF65-F5344CB8AC3E}">
        <p14:creationId xmlns:p14="http://schemas.microsoft.com/office/powerpoint/2010/main" val="2588866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54</a:t>
            </a:fld>
            <a:endParaRPr lang="en-US"/>
          </a:p>
        </p:txBody>
      </p:sp>
    </p:spTree>
    <p:extLst>
      <p:ext uri="{BB962C8B-B14F-4D97-AF65-F5344CB8AC3E}">
        <p14:creationId xmlns:p14="http://schemas.microsoft.com/office/powerpoint/2010/main" val="1877667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55</a:t>
            </a:fld>
            <a:endParaRPr lang="en-US"/>
          </a:p>
        </p:txBody>
      </p:sp>
    </p:spTree>
    <p:extLst>
      <p:ext uri="{BB962C8B-B14F-4D97-AF65-F5344CB8AC3E}">
        <p14:creationId xmlns:p14="http://schemas.microsoft.com/office/powerpoint/2010/main" val="3235360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56</a:t>
            </a:fld>
            <a:endParaRPr lang="en-US"/>
          </a:p>
        </p:txBody>
      </p:sp>
    </p:spTree>
    <p:extLst>
      <p:ext uri="{BB962C8B-B14F-4D97-AF65-F5344CB8AC3E}">
        <p14:creationId xmlns:p14="http://schemas.microsoft.com/office/powerpoint/2010/main" val="99318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57</a:t>
            </a:fld>
            <a:endParaRPr lang="en-US"/>
          </a:p>
        </p:txBody>
      </p:sp>
    </p:spTree>
    <p:extLst>
      <p:ext uri="{BB962C8B-B14F-4D97-AF65-F5344CB8AC3E}">
        <p14:creationId xmlns:p14="http://schemas.microsoft.com/office/powerpoint/2010/main" val="4157509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58</a:t>
            </a:fld>
            <a:endParaRPr lang="en-US"/>
          </a:p>
        </p:txBody>
      </p:sp>
    </p:spTree>
    <p:extLst>
      <p:ext uri="{BB962C8B-B14F-4D97-AF65-F5344CB8AC3E}">
        <p14:creationId xmlns:p14="http://schemas.microsoft.com/office/powerpoint/2010/main" val="387836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59</a:t>
            </a:fld>
            <a:endParaRPr lang="en-US"/>
          </a:p>
        </p:txBody>
      </p:sp>
    </p:spTree>
    <p:extLst>
      <p:ext uri="{BB962C8B-B14F-4D97-AF65-F5344CB8AC3E}">
        <p14:creationId xmlns:p14="http://schemas.microsoft.com/office/powerpoint/2010/main" val="184769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a:t>
            </a:fld>
            <a:endParaRPr lang="en-US"/>
          </a:p>
        </p:txBody>
      </p:sp>
    </p:spTree>
    <p:extLst>
      <p:ext uri="{BB962C8B-B14F-4D97-AF65-F5344CB8AC3E}">
        <p14:creationId xmlns:p14="http://schemas.microsoft.com/office/powerpoint/2010/main" val="796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60</a:t>
            </a:fld>
            <a:endParaRPr lang="en-US"/>
          </a:p>
        </p:txBody>
      </p:sp>
    </p:spTree>
    <p:extLst>
      <p:ext uri="{BB962C8B-B14F-4D97-AF65-F5344CB8AC3E}">
        <p14:creationId xmlns:p14="http://schemas.microsoft.com/office/powerpoint/2010/main" val="2818249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61</a:t>
            </a:fld>
            <a:endParaRPr lang="en-US"/>
          </a:p>
        </p:txBody>
      </p:sp>
    </p:spTree>
    <p:extLst>
      <p:ext uri="{BB962C8B-B14F-4D97-AF65-F5344CB8AC3E}">
        <p14:creationId xmlns:p14="http://schemas.microsoft.com/office/powerpoint/2010/main" val="192580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62</a:t>
            </a:fld>
            <a:endParaRPr lang="en-US"/>
          </a:p>
        </p:txBody>
      </p:sp>
    </p:spTree>
    <p:extLst>
      <p:ext uri="{BB962C8B-B14F-4D97-AF65-F5344CB8AC3E}">
        <p14:creationId xmlns:p14="http://schemas.microsoft.com/office/powerpoint/2010/main" val="832384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63</a:t>
            </a:fld>
            <a:endParaRPr lang="en-US"/>
          </a:p>
        </p:txBody>
      </p:sp>
    </p:spTree>
    <p:extLst>
      <p:ext uri="{BB962C8B-B14F-4D97-AF65-F5344CB8AC3E}">
        <p14:creationId xmlns:p14="http://schemas.microsoft.com/office/powerpoint/2010/main" val="13368112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64</a:t>
            </a:fld>
            <a:endParaRPr lang="en-US"/>
          </a:p>
        </p:txBody>
      </p:sp>
    </p:spTree>
    <p:extLst>
      <p:ext uri="{BB962C8B-B14F-4D97-AF65-F5344CB8AC3E}">
        <p14:creationId xmlns:p14="http://schemas.microsoft.com/office/powerpoint/2010/main" val="4405977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65</a:t>
            </a:fld>
            <a:endParaRPr lang="en-US"/>
          </a:p>
        </p:txBody>
      </p:sp>
    </p:spTree>
    <p:extLst>
      <p:ext uri="{BB962C8B-B14F-4D97-AF65-F5344CB8AC3E}">
        <p14:creationId xmlns:p14="http://schemas.microsoft.com/office/powerpoint/2010/main" val="2319108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66</a:t>
            </a:fld>
            <a:endParaRPr lang="en-US"/>
          </a:p>
        </p:txBody>
      </p:sp>
    </p:spTree>
    <p:extLst>
      <p:ext uri="{BB962C8B-B14F-4D97-AF65-F5344CB8AC3E}">
        <p14:creationId xmlns:p14="http://schemas.microsoft.com/office/powerpoint/2010/main" val="262770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67</a:t>
            </a:fld>
            <a:endParaRPr lang="en-US"/>
          </a:p>
        </p:txBody>
      </p:sp>
    </p:spTree>
    <p:extLst>
      <p:ext uri="{BB962C8B-B14F-4D97-AF65-F5344CB8AC3E}">
        <p14:creationId xmlns:p14="http://schemas.microsoft.com/office/powerpoint/2010/main" val="1748483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68</a:t>
            </a:fld>
            <a:endParaRPr lang="en-US"/>
          </a:p>
        </p:txBody>
      </p:sp>
    </p:spTree>
    <p:extLst>
      <p:ext uri="{BB962C8B-B14F-4D97-AF65-F5344CB8AC3E}">
        <p14:creationId xmlns:p14="http://schemas.microsoft.com/office/powerpoint/2010/main" val="18106759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69</a:t>
            </a:fld>
            <a:endParaRPr lang="en-US"/>
          </a:p>
        </p:txBody>
      </p:sp>
    </p:spTree>
    <p:extLst>
      <p:ext uri="{BB962C8B-B14F-4D97-AF65-F5344CB8AC3E}">
        <p14:creationId xmlns:p14="http://schemas.microsoft.com/office/powerpoint/2010/main" val="2164265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D492F-F805-424A-87B4-891AA7318AA1}" type="slidenum">
              <a:rPr lang="en-US" smtClean="0"/>
              <a:t>7</a:t>
            </a:fld>
            <a:endParaRPr lang="en-US"/>
          </a:p>
        </p:txBody>
      </p:sp>
    </p:spTree>
    <p:extLst>
      <p:ext uri="{BB962C8B-B14F-4D97-AF65-F5344CB8AC3E}">
        <p14:creationId xmlns:p14="http://schemas.microsoft.com/office/powerpoint/2010/main" val="1311128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70</a:t>
            </a:fld>
            <a:endParaRPr lang="en-US"/>
          </a:p>
        </p:txBody>
      </p:sp>
    </p:spTree>
    <p:extLst>
      <p:ext uri="{BB962C8B-B14F-4D97-AF65-F5344CB8AC3E}">
        <p14:creationId xmlns:p14="http://schemas.microsoft.com/office/powerpoint/2010/main" val="30559397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71</a:t>
            </a:fld>
            <a:endParaRPr lang="en-US"/>
          </a:p>
        </p:txBody>
      </p:sp>
    </p:spTree>
    <p:extLst>
      <p:ext uri="{BB962C8B-B14F-4D97-AF65-F5344CB8AC3E}">
        <p14:creationId xmlns:p14="http://schemas.microsoft.com/office/powerpoint/2010/main" val="22568893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72</a:t>
            </a:fld>
            <a:endParaRPr lang="en-US"/>
          </a:p>
        </p:txBody>
      </p:sp>
    </p:spTree>
    <p:extLst>
      <p:ext uri="{BB962C8B-B14F-4D97-AF65-F5344CB8AC3E}">
        <p14:creationId xmlns:p14="http://schemas.microsoft.com/office/powerpoint/2010/main" val="1403643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73</a:t>
            </a:fld>
            <a:endParaRPr lang="en-US"/>
          </a:p>
        </p:txBody>
      </p:sp>
    </p:spTree>
    <p:extLst>
      <p:ext uri="{BB962C8B-B14F-4D97-AF65-F5344CB8AC3E}">
        <p14:creationId xmlns:p14="http://schemas.microsoft.com/office/powerpoint/2010/main" val="3905492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74</a:t>
            </a:fld>
            <a:endParaRPr lang="en-US"/>
          </a:p>
        </p:txBody>
      </p:sp>
    </p:spTree>
    <p:extLst>
      <p:ext uri="{BB962C8B-B14F-4D97-AF65-F5344CB8AC3E}">
        <p14:creationId xmlns:p14="http://schemas.microsoft.com/office/powerpoint/2010/main" val="714262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75</a:t>
            </a:fld>
            <a:endParaRPr lang="en-US"/>
          </a:p>
        </p:txBody>
      </p:sp>
    </p:spTree>
    <p:extLst>
      <p:ext uri="{BB962C8B-B14F-4D97-AF65-F5344CB8AC3E}">
        <p14:creationId xmlns:p14="http://schemas.microsoft.com/office/powerpoint/2010/main" val="611750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https://docs.microsoft.com/en-us/azure/machine-learning/machine-learning-data-science-virtual-machine-overview</a:t>
            </a:r>
          </a:p>
          <a:p>
            <a:endParaRPr lang="en-US" b="1" dirty="0"/>
          </a:p>
        </p:txBody>
      </p:sp>
      <p:sp>
        <p:nvSpPr>
          <p:cNvPr id="4" name="Slide Number Placeholder 3"/>
          <p:cNvSpPr>
            <a:spLocks noGrp="1"/>
          </p:cNvSpPr>
          <p:nvPr>
            <p:ph type="sldNum" sz="quarter" idx="10"/>
          </p:nvPr>
        </p:nvSpPr>
        <p:spPr/>
        <p:txBody>
          <a:bodyPr/>
          <a:lstStyle/>
          <a:p>
            <a:fld id="{243D492F-F805-424A-87B4-891AA7318AA1}" type="slidenum">
              <a:rPr lang="en-US" smtClean="0"/>
              <a:t>76</a:t>
            </a:fld>
            <a:endParaRPr lang="en-US"/>
          </a:p>
        </p:txBody>
      </p:sp>
    </p:spTree>
    <p:extLst>
      <p:ext uri="{BB962C8B-B14F-4D97-AF65-F5344CB8AC3E}">
        <p14:creationId xmlns:p14="http://schemas.microsoft.com/office/powerpoint/2010/main" val="125817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hlinkClick r:id="rId3"/>
              </a:rPr>
              <a:t>http://bit.ly/2qtrDHx</a:t>
            </a:r>
            <a:r>
              <a:rPr lang="en-US" sz="1200" u="sng"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243D492F-F805-424A-87B4-891AA7318AA1}" type="slidenum">
              <a:rPr lang="en-US" smtClean="0"/>
              <a:t>77</a:t>
            </a:fld>
            <a:endParaRPr lang="en-US"/>
          </a:p>
        </p:txBody>
      </p:sp>
    </p:spTree>
    <p:extLst>
      <p:ext uri="{BB962C8B-B14F-4D97-AF65-F5344CB8AC3E}">
        <p14:creationId xmlns:p14="http://schemas.microsoft.com/office/powerpoint/2010/main" val="3725572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baseline="0" dirty="0">
                <a:solidFill>
                  <a:schemeClr val="tx1"/>
                </a:solidFill>
                <a:latin typeface="Segoe UI Light" pitchFamily="34" charset="0"/>
                <a:ea typeface="+mn-ea"/>
                <a:cs typeface="+mn-cs"/>
              </a:rPr>
              <a:t>http://bit.ly/2fQaOwM</a:t>
            </a:r>
          </a:p>
          <a:p>
            <a:r>
              <a:rPr lang="en-US" kern="1200" baseline="0" dirty="0">
                <a:solidFill>
                  <a:schemeClr val="tx1"/>
                </a:solidFill>
                <a:latin typeface="Segoe UI Light" pitchFamily="34" charset="0"/>
                <a:ea typeface="+mn-ea"/>
                <a:cs typeface="+mn-cs"/>
              </a:rPr>
              <a:t>https://docs.microsoft.com/en-us/azure/machine-learning/machine-learning-create-experiment </a:t>
            </a:r>
            <a:endParaRPr lang="en-US" dirty="0"/>
          </a:p>
        </p:txBody>
      </p:sp>
      <p:sp>
        <p:nvSpPr>
          <p:cNvPr id="4" name="Slide Number Placeholder 3"/>
          <p:cNvSpPr>
            <a:spLocks noGrp="1"/>
          </p:cNvSpPr>
          <p:nvPr>
            <p:ph type="sldNum" sz="quarter" idx="10"/>
          </p:nvPr>
        </p:nvSpPr>
        <p:spPr/>
        <p:txBody>
          <a:bodyPr/>
          <a:lstStyle/>
          <a:p>
            <a:fld id="{243D492F-F805-424A-87B4-891AA7318AA1}" type="slidenum">
              <a:rPr lang="en-US" smtClean="0"/>
              <a:t>78</a:t>
            </a:fld>
            <a:endParaRPr lang="en-US"/>
          </a:p>
        </p:txBody>
      </p:sp>
    </p:spTree>
    <p:extLst>
      <p:ext uri="{BB962C8B-B14F-4D97-AF65-F5344CB8AC3E}">
        <p14:creationId xmlns:p14="http://schemas.microsoft.com/office/powerpoint/2010/main" val="32972072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79</a:t>
            </a:fld>
            <a:endParaRPr lang="en-US"/>
          </a:p>
        </p:txBody>
      </p:sp>
    </p:spTree>
    <p:extLst>
      <p:ext uri="{BB962C8B-B14F-4D97-AF65-F5344CB8AC3E}">
        <p14:creationId xmlns:p14="http://schemas.microsoft.com/office/powerpoint/2010/main" val="3732296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8</a:t>
            </a:fld>
            <a:endParaRPr lang="en-US"/>
          </a:p>
        </p:txBody>
      </p:sp>
    </p:spTree>
    <p:extLst>
      <p:ext uri="{BB962C8B-B14F-4D97-AF65-F5344CB8AC3E}">
        <p14:creationId xmlns:p14="http://schemas.microsoft.com/office/powerpoint/2010/main" val="32587639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80</a:t>
            </a:fld>
            <a:endParaRPr lang="en-US"/>
          </a:p>
        </p:txBody>
      </p:sp>
    </p:spTree>
    <p:extLst>
      <p:ext uri="{BB962C8B-B14F-4D97-AF65-F5344CB8AC3E}">
        <p14:creationId xmlns:p14="http://schemas.microsoft.com/office/powerpoint/2010/main" val="2627007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9</a:t>
            </a:fld>
            <a:endParaRPr lang="en-US"/>
          </a:p>
        </p:txBody>
      </p:sp>
    </p:spTree>
    <p:extLst>
      <p:ext uri="{BB962C8B-B14F-4D97-AF65-F5344CB8AC3E}">
        <p14:creationId xmlns:p14="http://schemas.microsoft.com/office/powerpoint/2010/main" val="431262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표지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195" y="2281537"/>
            <a:ext cx="11169611" cy="1427162"/>
          </a:xfrm>
        </p:spPr>
        <p:txBody>
          <a:bodyPr anchor="ctr">
            <a:normAutofit/>
          </a:bodyPr>
          <a:lstStyle>
            <a:lvl1pPr algn="ctr">
              <a:defRPr sz="4800">
                <a:solidFill>
                  <a:schemeClr val="bg1"/>
                </a:solidFill>
              </a:defRPr>
            </a:lvl1pPr>
          </a:lstStyle>
          <a:p>
            <a:r>
              <a:rPr lang="en-US" altLang="ko-KR" dirty="0"/>
              <a:t>Click to edit Master title style</a:t>
            </a:r>
            <a:endParaRPr lang="ko-KR" altLang="en-US"/>
          </a:p>
        </p:txBody>
      </p:sp>
      <p:sp>
        <p:nvSpPr>
          <p:cNvPr id="3" name="Subtitle 2"/>
          <p:cNvSpPr>
            <a:spLocks noGrp="1"/>
          </p:cNvSpPr>
          <p:nvPr>
            <p:ph type="subTitle" idx="1"/>
          </p:nvPr>
        </p:nvSpPr>
        <p:spPr>
          <a:xfrm>
            <a:off x="511195" y="3881737"/>
            <a:ext cx="11169611"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pic>
        <p:nvPicPr>
          <p:cNvPr id="9" name="Picture 8" descr="Microsoft logo and taglin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black">
          <a:xfrm>
            <a:off x="534709" y="6364651"/>
            <a:ext cx="1595652" cy="268366"/>
          </a:xfrm>
          <a:prstGeom prst="rect">
            <a:avLst/>
          </a:prstGeom>
          <a:noFill/>
          <a:ln>
            <a:noFill/>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137932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내용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871175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내용 2">
    <p:spTree>
      <p:nvGrpSpPr>
        <p:cNvPr id="1" name=""/>
        <p:cNvGrpSpPr/>
        <p:nvPr/>
      </p:nvGrpSpPr>
      <p:grpSpPr>
        <a:xfrm>
          <a:off x="0" y="0"/>
          <a:ext cx="0" cy="0"/>
          <a:chOff x="0" y="0"/>
          <a:chExt cx="0" cy="0"/>
        </a:xfrm>
      </p:grpSpPr>
      <p:sp>
        <p:nvSpPr>
          <p:cNvPr id="2" name="Title 1"/>
          <p:cNvSpPr>
            <a:spLocks noGrp="1"/>
          </p:cNvSpPr>
          <p:nvPr>
            <p:ph type="title"/>
          </p:nvPr>
        </p:nvSpPr>
        <p:spPr>
          <a:xfrm>
            <a:off x="312421" y="365128"/>
            <a:ext cx="9212580" cy="418645"/>
          </a:xfrm>
        </p:spPr>
        <p:txBody>
          <a:bodyPr/>
          <a:lstStyle/>
          <a:p>
            <a:r>
              <a:rPr lang="en-US" altLang="ko-KR"/>
              <a:t>Click to edit Master title style</a:t>
            </a:r>
            <a:endParaRPr lang="ko-KR" altLang="en-US" dirty="0"/>
          </a:p>
        </p:txBody>
      </p:sp>
      <p:cxnSp>
        <p:nvCxnSpPr>
          <p:cNvPr id="5" name="Straight Connector 4"/>
          <p:cNvCxnSpPr/>
          <p:nvPr/>
        </p:nvCxnSpPr>
        <p:spPr>
          <a:xfrm>
            <a:off x="9630795" y="776977"/>
            <a:ext cx="2248785" cy="6796"/>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 Placeholder 6"/>
          <p:cNvSpPr>
            <a:spLocks noGrp="1"/>
          </p:cNvSpPr>
          <p:nvPr>
            <p:ph type="body" sz="quarter" idx="12"/>
          </p:nvPr>
        </p:nvSpPr>
        <p:spPr>
          <a:xfrm>
            <a:off x="9630794" y="495773"/>
            <a:ext cx="2248785" cy="288000"/>
          </a:xfrm>
        </p:spPr>
        <p:txBody>
          <a:bodyPr anchor="ctr">
            <a:noAutofit/>
          </a:bodyPr>
          <a:lstStyle>
            <a:lvl1pPr marL="0" indent="0" algn="r">
              <a:buNone/>
              <a:defRPr sz="1200"/>
            </a:lvl1pPr>
          </a:lstStyle>
          <a:p>
            <a:pPr lvl="0"/>
            <a:r>
              <a:rPr lang="en-US" altLang="ko-KR"/>
              <a:t>Edit Master text styles</a:t>
            </a:r>
          </a:p>
        </p:txBody>
      </p:sp>
      <p:cxnSp>
        <p:nvCxnSpPr>
          <p:cNvPr id="10" name="Straight Connector 9"/>
          <p:cNvCxnSpPr/>
          <p:nvPr/>
        </p:nvCxnSpPr>
        <p:spPr>
          <a:xfrm>
            <a:off x="312420" y="783773"/>
            <a:ext cx="9212581"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ontent Placeholder 2"/>
          <p:cNvSpPr>
            <a:spLocks noGrp="1"/>
          </p:cNvSpPr>
          <p:nvPr>
            <p:ph idx="1"/>
          </p:nvPr>
        </p:nvSpPr>
        <p:spPr>
          <a:xfrm>
            <a:off x="312420" y="1212981"/>
            <a:ext cx="11567160" cy="5197150"/>
          </a:xfrm>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13"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85104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2333033"/>
            <a:ext cx="10515600" cy="1615672"/>
          </a:xfrm>
          <a:pattFill prst="lgGrid">
            <a:fgClr>
              <a:schemeClr val="bg1">
                <a:lumMod val="95000"/>
              </a:schemeClr>
            </a:fgClr>
            <a:bgClr>
              <a:schemeClr val="bg1"/>
            </a:bgClr>
          </a:pattFill>
        </p:spPr>
        <p:txBody>
          <a:bodyPr anchor="ctr">
            <a:normAutofit/>
          </a:bodyPr>
          <a:lstStyle>
            <a:lvl1pPr>
              <a:defRPr sz="4800"/>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831849" y="4589465"/>
            <a:ext cx="5580000" cy="1500187"/>
          </a:xfrm>
          <a:pattFill prst="lgGrid">
            <a:fgClr>
              <a:schemeClr val="bg1">
                <a:lumMod val="95000"/>
              </a:schemeClr>
            </a:fgClr>
            <a:bgClr>
              <a:schemeClr val="bg1"/>
            </a:bgClr>
          </a:pattFill>
        </p:spPr>
        <p:txBody>
          <a:bodyPr lIns="180000" tIns="180000" rIns="180000" bIns="180000">
            <a:no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a:t>Edit Master text styles</a:t>
            </a:r>
          </a:p>
        </p:txBody>
      </p:sp>
      <p:cxnSp>
        <p:nvCxnSpPr>
          <p:cNvPr id="4" name="Straight Connector 3"/>
          <p:cNvCxnSpPr/>
          <p:nvPr/>
        </p:nvCxnSpPr>
        <p:spPr>
          <a:xfrm>
            <a:off x="838200" y="3948705"/>
            <a:ext cx="105156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838200" y="2333033"/>
            <a:ext cx="105156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838200" y="6089652"/>
            <a:ext cx="55800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9" name="Straight Connector 8"/>
          <p:cNvCxnSpPr/>
          <p:nvPr/>
        </p:nvCxnSpPr>
        <p:spPr>
          <a:xfrm>
            <a:off x="838200" y="4589465"/>
            <a:ext cx="55800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96167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solidFill>
          <a:srgbClr val="0072C6"/>
        </a:solidFill>
        <a:effectLst/>
      </p:bgPr>
    </p:bg>
    <p:spTree>
      <p:nvGrpSpPr>
        <p:cNvPr id="1" name=""/>
        <p:cNvGrpSpPr/>
        <p:nvPr/>
      </p:nvGrpSpPr>
      <p:grpSpPr>
        <a:xfrm>
          <a:off x="0" y="0"/>
          <a:ext cx="0" cy="0"/>
          <a:chOff x="0" y="0"/>
          <a:chExt cx="0" cy="0"/>
        </a:xfrm>
      </p:grpSpPr>
      <p:sp>
        <p:nvSpPr>
          <p:cNvPr id="6" name="TextBox 5"/>
          <p:cNvSpPr txBox="1"/>
          <p:nvPr/>
        </p:nvSpPr>
        <p:spPr>
          <a:xfrm>
            <a:off x="358455" y="6019947"/>
            <a:ext cx="11475088" cy="627864"/>
          </a:xfrm>
          <a:prstGeom prst="rect">
            <a:avLst/>
          </a:prstGeom>
          <a:noFill/>
        </p:spPr>
        <p:txBody>
          <a:bodyPr wrap="square" lIns="182880" tIns="146304" rIns="182880" bIns="146304" rtlCol="0">
            <a:spAutoFit/>
          </a:bodyPr>
          <a:lstStyle/>
          <a:p>
            <a:pPr>
              <a:lnSpc>
                <a:spcPct val="90000"/>
              </a:lnSpc>
            </a:pPr>
            <a:r>
              <a:rPr lang="en-US" sz="800" dirty="0">
                <a:solidFill>
                  <a:srgbClr val="FFFFFF"/>
                </a:solidFill>
                <a:latin typeface="Segoe UI" pitchFamily="34" charset="0"/>
                <a:ea typeface="Segoe UI" pitchFamily="34" charset="0"/>
                <a:cs typeface="Segoe UI" pitchFamily="34" charset="0"/>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71" y="2769634"/>
            <a:ext cx="5687658" cy="13187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248657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122049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 y="365128"/>
            <a:ext cx="11567160" cy="418645"/>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Text Placeholder 2"/>
          <p:cNvSpPr>
            <a:spLocks noGrp="1"/>
          </p:cNvSpPr>
          <p:nvPr>
            <p:ph type="body" idx="1"/>
          </p:nvPr>
        </p:nvSpPr>
        <p:spPr>
          <a:xfrm>
            <a:off x="312420" y="1212981"/>
            <a:ext cx="11567160" cy="5197150"/>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553285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1" hangingPunct="1">
        <a:spcBef>
          <a:spcPct val="0"/>
        </a:spcBef>
        <a:buNone/>
        <a:defRPr sz="2000" b="1" kern="1200">
          <a:solidFill>
            <a:schemeClr val="tx1"/>
          </a:solidFill>
          <a:latin typeface="+mj-lt"/>
          <a:ea typeface="+mj-ea"/>
          <a:cs typeface="+mj-cs"/>
        </a:defRPr>
      </a:lvl1pPr>
    </p:titleStyle>
    <p:body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541338" indent="-271463"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801688" indent="-260350" algn="l" defTabSz="914400" rtl="0" eaLnBrk="1" latinLnBrk="1" hangingPunct="1">
        <a:lnSpc>
          <a:spcPct val="100000"/>
        </a:lnSpc>
        <a:spcBef>
          <a:spcPct val="30000"/>
        </a:spcBef>
        <a:buFont typeface="Wingdings" panose="05000000000000000000" pitchFamily="2" charset="2"/>
        <a:buChar char="§"/>
        <a:defRPr sz="1100" kern="1200">
          <a:solidFill>
            <a:schemeClr val="tx1"/>
          </a:solidFill>
          <a:latin typeface="+mn-lt"/>
          <a:ea typeface="+mn-ea"/>
          <a:cs typeface="+mn-cs"/>
        </a:defRPr>
      </a:lvl3pPr>
      <a:lvl4pPr marL="989013" indent="-18732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4pPr>
      <a:lvl5pPr marL="1258888" indent="-26987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ideo" Target="https://www.youtube.com/embed/KLveo_Hswo4" TargetMode="Externa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gallery.cortanaintelligence.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azuremlsimpleds.azurewebsites.net/simpled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wmf"/><Relationship Id="rId7" Type="http://schemas.openxmlformats.org/officeDocument/2006/relationships/image" Target="../media/image51.emf"/><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3.emf"/></Relationships>
</file>

<file path=ppt/slides/_rels/slide5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6.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4.png"/><Relationship Id="rId5" Type="http://schemas.openxmlformats.org/officeDocument/2006/relationships/tags" Target="../tags/tag5.xml"/><Relationship Id="rId10" Type="http://schemas.openxmlformats.org/officeDocument/2006/relationships/notesSlide" Target="../notesSlides/notesSlide55.xml"/><Relationship Id="rId4" Type="http://schemas.openxmlformats.org/officeDocument/2006/relationships/tags" Target="../tags/tag4.xml"/><Relationship Id="rId9" Type="http://schemas.openxmlformats.org/officeDocument/2006/relationships/slideLayout" Target="../slideLayouts/slideLayout3.xml"/><Relationship Id="rId1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notebooks.azure.com/"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77.emf"/><Relationship Id="rId4" Type="http://schemas.openxmlformats.org/officeDocument/2006/relationships/image" Target="../media/image76.emf"/></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machine-learning/machine-learning-data-science-for-beginners-the-5-questions-data-science-answers"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hyperlink" Target="https://docs.microsoft.com/en-us/azure/machine-learning/machine-learning-data-science-virtual-machine-overview" TargetMode="External"/><Relationship Id="rId4" Type="http://schemas.openxmlformats.org/officeDocument/2006/relationships/hyperlink" Target="https://docs.microsoft.com/en-us/azure/machine-learning/machine-learning-r-quicksta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C033-1D1F-47B3-98BD-65BEF920C909}"/>
              </a:ext>
            </a:extLst>
          </p:cNvPr>
          <p:cNvSpPr>
            <a:spLocks noGrp="1"/>
          </p:cNvSpPr>
          <p:nvPr>
            <p:ph type="ctrTitle"/>
          </p:nvPr>
        </p:nvSpPr>
        <p:spPr/>
        <p:txBody>
          <a:bodyPr/>
          <a:lstStyle/>
          <a:p>
            <a:r>
              <a:rPr lang="en-US" dirty="0"/>
              <a:t>Data Camp for Developer</a:t>
            </a:r>
          </a:p>
        </p:txBody>
      </p:sp>
      <p:sp>
        <p:nvSpPr>
          <p:cNvPr id="3" name="Subtitle 2">
            <a:extLst>
              <a:ext uri="{FF2B5EF4-FFF2-40B4-BE49-F238E27FC236}">
                <a16:creationId xmlns:a16="http://schemas.microsoft.com/office/drawing/2014/main" id="{F0544CC7-835E-4439-A114-021B9C8AC395}"/>
              </a:ext>
            </a:extLst>
          </p:cNvPr>
          <p:cNvSpPr>
            <a:spLocks noGrp="1"/>
          </p:cNvSpPr>
          <p:nvPr>
            <p:ph type="subTitle" idx="1"/>
          </p:nvPr>
        </p:nvSpPr>
        <p:spPr/>
        <p:txBody>
          <a:bodyPr/>
          <a:lstStyle/>
          <a:p>
            <a:r>
              <a:rPr lang="en-US" dirty="0"/>
              <a:t>MTC Seattle</a:t>
            </a:r>
          </a:p>
          <a:p>
            <a:r>
              <a:rPr lang="en-US" dirty="0"/>
              <a:t>Hyun (hyssh@microsoft.com)</a:t>
            </a:r>
          </a:p>
        </p:txBody>
      </p:sp>
    </p:spTree>
    <p:extLst>
      <p:ext uri="{BB962C8B-B14F-4D97-AF65-F5344CB8AC3E}">
        <p14:creationId xmlns:p14="http://schemas.microsoft.com/office/powerpoint/2010/main" val="2027977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AAF3D4BE-6889-490C-833F-19AC0C39D711}"/>
              </a:ext>
            </a:extLst>
          </p:cNvPr>
          <p:cNvSpPr>
            <a:spLocks noGrp="1"/>
          </p:cNvSpPr>
          <p:nvPr>
            <p:ph type="body" sz="quarter" idx="10"/>
          </p:nvPr>
        </p:nvSpPr>
        <p:spPr/>
        <p:txBody>
          <a:bodyPr/>
          <a:lstStyle/>
          <a:p>
            <a:endParaRPr lang="en-US" dirty="0"/>
          </a:p>
        </p:txBody>
      </p:sp>
      <p:pic>
        <p:nvPicPr>
          <p:cNvPr id="6" name="Content Placeholder 5">
            <a:extLst>
              <a:ext uri="{FF2B5EF4-FFF2-40B4-BE49-F238E27FC236}">
                <a16:creationId xmlns:a16="http://schemas.microsoft.com/office/drawing/2014/main" id="{E2131C84-C391-4FC9-8BB0-EF56EBE7E6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489" y="1212981"/>
            <a:ext cx="10515023" cy="4915220"/>
          </a:xfrm>
        </p:spPr>
      </p:pic>
    </p:spTree>
    <p:extLst>
      <p:ext uri="{BB962C8B-B14F-4D97-AF65-F5344CB8AC3E}">
        <p14:creationId xmlns:p14="http://schemas.microsoft.com/office/powerpoint/2010/main" val="387075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11" name="Text Placeholder 10">
            <a:extLst>
              <a:ext uri="{FF2B5EF4-FFF2-40B4-BE49-F238E27FC236}">
                <a16:creationId xmlns:a16="http://schemas.microsoft.com/office/drawing/2014/main" id="{F79D5E16-0C77-45CC-8C26-1B85B1B43872}"/>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D82AE58E-4C53-4EA3-850D-A1B888818E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3718" y="1212981"/>
            <a:ext cx="10524564" cy="4961095"/>
          </a:xfrm>
        </p:spPr>
      </p:pic>
    </p:spTree>
    <p:extLst>
      <p:ext uri="{BB962C8B-B14F-4D97-AF65-F5344CB8AC3E}">
        <p14:creationId xmlns:p14="http://schemas.microsoft.com/office/powerpoint/2010/main" val="26137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AAF3D4BE-6889-490C-833F-19AC0C39D711}"/>
              </a:ext>
            </a:extLst>
          </p:cNvPr>
          <p:cNvSpPr>
            <a:spLocks noGrp="1"/>
          </p:cNvSpPr>
          <p:nvPr>
            <p:ph type="body" sz="quarter" idx="10"/>
          </p:nvPr>
        </p:nvSpPr>
        <p:spPr/>
        <p:txBody>
          <a:bodyPr/>
          <a:lstStyle/>
          <a:p>
            <a:endParaRPr lang="en-US" dirty="0"/>
          </a:p>
        </p:txBody>
      </p:sp>
      <p:pic>
        <p:nvPicPr>
          <p:cNvPr id="7" name="Content Placeholder 6">
            <a:extLst>
              <a:ext uri="{FF2B5EF4-FFF2-40B4-BE49-F238E27FC236}">
                <a16:creationId xmlns:a16="http://schemas.microsoft.com/office/drawing/2014/main" id="{34404DEF-158C-4F5A-A402-1817FEFAC8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3718" y="1212850"/>
            <a:ext cx="10524564" cy="5197475"/>
          </a:xfrm>
        </p:spPr>
      </p:pic>
    </p:spTree>
    <p:extLst>
      <p:ext uri="{BB962C8B-B14F-4D97-AF65-F5344CB8AC3E}">
        <p14:creationId xmlns:p14="http://schemas.microsoft.com/office/powerpoint/2010/main" val="62465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7" name="Text Placeholder 6">
            <a:extLst>
              <a:ext uri="{FF2B5EF4-FFF2-40B4-BE49-F238E27FC236}">
                <a16:creationId xmlns:a16="http://schemas.microsoft.com/office/drawing/2014/main" id="{C8E1EFA7-6D47-46EF-BBE0-F1CF6C35CD92}"/>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8B98D3B4-9E79-409D-9616-AEB2003BA3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4519" y="1212850"/>
            <a:ext cx="10322962" cy="5197475"/>
          </a:xfrm>
        </p:spPr>
      </p:pic>
    </p:spTree>
    <p:extLst>
      <p:ext uri="{BB962C8B-B14F-4D97-AF65-F5344CB8AC3E}">
        <p14:creationId xmlns:p14="http://schemas.microsoft.com/office/powerpoint/2010/main" val="4116542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Content Placeholder 2">
            <a:extLst>
              <a:ext uri="{FF2B5EF4-FFF2-40B4-BE49-F238E27FC236}">
                <a16:creationId xmlns:a16="http://schemas.microsoft.com/office/drawing/2014/main" id="{3F637DF4-7830-48DD-8E05-DDDE638F58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6498" y="1662934"/>
            <a:ext cx="8819005" cy="4297307"/>
          </a:xfrm>
        </p:spPr>
      </p:pic>
      <p:sp>
        <p:nvSpPr>
          <p:cNvPr id="6" name="Content Placeholder 3">
            <a:extLst>
              <a:ext uri="{FF2B5EF4-FFF2-40B4-BE49-F238E27FC236}">
                <a16:creationId xmlns:a16="http://schemas.microsoft.com/office/drawing/2014/main" id="{EFE59A46-52ED-40FA-90DB-D924393847D3}"/>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t>Relevant</a:t>
            </a:r>
            <a:endParaRPr lang="en-US" dirty="0"/>
          </a:p>
        </p:txBody>
      </p:sp>
      <p:sp>
        <p:nvSpPr>
          <p:cNvPr id="7" name="Content Placeholder 3">
            <a:extLst>
              <a:ext uri="{FF2B5EF4-FFF2-40B4-BE49-F238E27FC236}">
                <a16:creationId xmlns:a16="http://schemas.microsoft.com/office/drawing/2014/main" id="{3C9752E7-34C9-4C88-8359-08321B29EE3D}"/>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0" name="Content Placeholder 3">
            <a:extLst>
              <a:ext uri="{FF2B5EF4-FFF2-40B4-BE49-F238E27FC236}">
                <a16:creationId xmlns:a16="http://schemas.microsoft.com/office/drawing/2014/main" id="{B08A715B-DB63-40E1-8702-8918FF7485EF}"/>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1" name="Content Placeholder 3">
            <a:extLst>
              <a:ext uri="{FF2B5EF4-FFF2-40B4-BE49-F238E27FC236}">
                <a16:creationId xmlns:a16="http://schemas.microsoft.com/office/drawing/2014/main" id="{2EACE007-C234-4078-A84F-0988E357B4A5}"/>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Enough to work with</a:t>
            </a:r>
          </a:p>
        </p:txBody>
      </p:sp>
      <p:sp>
        <p:nvSpPr>
          <p:cNvPr id="4" name="Text Placeholder 3">
            <a:extLst>
              <a:ext uri="{FF2B5EF4-FFF2-40B4-BE49-F238E27FC236}">
                <a16:creationId xmlns:a16="http://schemas.microsoft.com/office/drawing/2014/main" id="{7C05F7C7-AF54-4D5C-85A0-67AD84F70D7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498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Content Placeholder 2">
            <a:extLst>
              <a:ext uri="{FF2B5EF4-FFF2-40B4-BE49-F238E27FC236}">
                <a16:creationId xmlns:a16="http://schemas.microsoft.com/office/drawing/2014/main" id="{94E364FF-1CC4-4AC4-95EA-BCE9A46DD2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6134" y="1662934"/>
            <a:ext cx="8759732" cy="4297307"/>
          </a:xfrm>
        </p:spPr>
      </p:pic>
      <p:sp>
        <p:nvSpPr>
          <p:cNvPr id="4" name="Text Placeholder 3">
            <a:extLst>
              <a:ext uri="{FF2B5EF4-FFF2-40B4-BE49-F238E27FC236}">
                <a16:creationId xmlns:a16="http://schemas.microsoft.com/office/drawing/2014/main" id="{8B45372F-DC91-4E6E-8C77-E78385C9199E}"/>
              </a:ext>
            </a:extLst>
          </p:cNvPr>
          <p:cNvSpPr>
            <a:spLocks noGrp="1"/>
          </p:cNvSpPr>
          <p:nvPr>
            <p:ph type="body" sz="quarter" idx="10"/>
          </p:nvPr>
        </p:nvSpPr>
        <p:spPr/>
        <p:txBody>
          <a:bodyPr/>
          <a:lstStyle/>
          <a:p>
            <a:endParaRPr lang="en-US"/>
          </a:p>
        </p:txBody>
      </p:sp>
      <p:sp>
        <p:nvSpPr>
          <p:cNvPr id="10" name="Content Placeholder 3">
            <a:extLst>
              <a:ext uri="{FF2B5EF4-FFF2-40B4-BE49-F238E27FC236}">
                <a16:creationId xmlns:a16="http://schemas.microsoft.com/office/drawing/2014/main" id="{2A44BDD7-E980-4E02-8AA9-17F395AE8FAA}"/>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Relevant</a:t>
            </a:r>
          </a:p>
        </p:txBody>
      </p:sp>
      <p:sp>
        <p:nvSpPr>
          <p:cNvPr id="11" name="Content Placeholder 3">
            <a:extLst>
              <a:ext uri="{FF2B5EF4-FFF2-40B4-BE49-F238E27FC236}">
                <a16:creationId xmlns:a16="http://schemas.microsoft.com/office/drawing/2014/main" id="{075FD93A-7C47-462F-B52B-BFA9FE61D5B6}"/>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Connected</a:t>
            </a:r>
          </a:p>
          <a:p>
            <a:endParaRPr lang="en-US" dirty="0"/>
          </a:p>
        </p:txBody>
      </p:sp>
      <p:sp>
        <p:nvSpPr>
          <p:cNvPr id="12" name="Content Placeholder 3">
            <a:extLst>
              <a:ext uri="{FF2B5EF4-FFF2-40B4-BE49-F238E27FC236}">
                <a16:creationId xmlns:a16="http://schemas.microsoft.com/office/drawing/2014/main" id="{D8537C3B-4B7B-406F-9402-796182A51A57}"/>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344EE032-19F1-4070-A8DB-C0DA13B87331}"/>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Enough to work with</a:t>
            </a:r>
          </a:p>
        </p:txBody>
      </p:sp>
    </p:spTree>
    <p:extLst>
      <p:ext uri="{BB962C8B-B14F-4D97-AF65-F5344CB8AC3E}">
        <p14:creationId xmlns:p14="http://schemas.microsoft.com/office/powerpoint/2010/main" val="118229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Content Placeholder 2">
            <a:extLst>
              <a:ext uri="{FF2B5EF4-FFF2-40B4-BE49-F238E27FC236}">
                <a16:creationId xmlns:a16="http://schemas.microsoft.com/office/drawing/2014/main" id="{EC0DCA05-0712-47B3-988D-AE939511F2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7319" y="1493582"/>
            <a:ext cx="8137363" cy="4636011"/>
          </a:xfrm>
        </p:spPr>
      </p:pic>
      <p:sp>
        <p:nvSpPr>
          <p:cNvPr id="4" name="Text Placeholder 3">
            <a:extLst>
              <a:ext uri="{FF2B5EF4-FFF2-40B4-BE49-F238E27FC236}">
                <a16:creationId xmlns:a16="http://schemas.microsoft.com/office/drawing/2014/main" id="{126041FA-7377-427C-A6CC-5DFAFD316C19}"/>
              </a:ext>
            </a:extLst>
          </p:cNvPr>
          <p:cNvSpPr>
            <a:spLocks noGrp="1"/>
          </p:cNvSpPr>
          <p:nvPr>
            <p:ph type="body" sz="quarter" idx="10"/>
          </p:nvPr>
        </p:nvSpPr>
        <p:spPr/>
        <p:txBody>
          <a:bodyPr/>
          <a:lstStyle/>
          <a:p>
            <a:endParaRPr lang="en-US"/>
          </a:p>
        </p:txBody>
      </p:sp>
      <p:sp>
        <p:nvSpPr>
          <p:cNvPr id="10" name="Content Placeholder 3">
            <a:extLst>
              <a:ext uri="{FF2B5EF4-FFF2-40B4-BE49-F238E27FC236}">
                <a16:creationId xmlns:a16="http://schemas.microsoft.com/office/drawing/2014/main" id="{2ECBD308-8C28-4742-8486-D4C91320F015}"/>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lumMod val="50000"/>
                  </a:schemeClr>
                </a:solidFill>
              </a:rPr>
              <a:t>Relevant</a:t>
            </a:r>
            <a:endParaRPr lang="en-US" dirty="0">
              <a:solidFill>
                <a:schemeClr val="bg1">
                  <a:lumMod val="50000"/>
                </a:schemeClr>
              </a:solidFill>
            </a:endParaRPr>
          </a:p>
        </p:txBody>
      </p:sp>
      <p:sp>
        <p:nvSpPr>
          <p:cNvPr id="11" name="Content Placeholder 3">
            <a:extLst>
              <a:ext uri="{FF2B5EF4-FFF2-40B4-BE49-F238E27FC236}">
                <a16:creationId xmlns:a16="http://schemas.microsoft.com/office/drawing/2014/main" id="{8D8C67A3-1789-4669-A55F-B6554E365143}"/>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056459D1-2DE0-4459-993C-26BF0524497B}"/>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Accurate</a:t>
            </a:r>
          </a:p>
        </p:txBody>
      </p:sp>
      <p:sp>
        <p:nvSpPr>
          <p:cNvPr id="13" name="Content Placeholder 3">
            <a:extLst>
              <a:ext uri="{FF2B5EF4-FFF2-40B4-BE49-F238E27FC236}">
                <a16:creationId xmlns:a16="http://schemas.microsoft.com/office/drawing/2014/main" id="{BDD52EA6-05FD-4D72-BE77-52E63ABDD0AD}"/>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Enough to work with</a:t>
            </a:r>
          </a:p>
        </p:txBody>
      </p:sp>
    </p:spTree>
    <p:extLst>
      <p:ext uri="{BB962C8B-B14F-4D97-AF65-F5344CB8AC3E}">
        <p14:creationId xmlns:p14="http://schemas.microsoft.com/office/powerpoint/2010/main" val="174156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2" name="Picture 1">
            <a:extLst>
              <a:ext uri="{FF2B5EF4-FFF2-40B4-BE49-F238E27FC236}">
                <a16:creationId xmlns:a16="http://schemas.microsoft.com/office/drawing/2014/main" id="{043396E8-5B2C-46F3-B908-5CB8ED894434}"/>
              </a:ext>
            </a:extLst>
          </p:cNvPr>
          <p:cNvPicPr>
            <a:picLocks noChangeAspect="1"/>
          </p:cNvPicPr>
          <p:nvPr/>
        </p:nvPicPr>
        <p:blipFill>
          <a:blip r:embed="rId3"/>
          <a:stretch>
            <a:fillRect/>
          </a:stretch>
        </p:blipFill>
        <p:spPr>
          <a:xfrm>
            <a:off x="3011199" y="1654991"/>
            <a:ext cx="6169603" cy="4528705"/>
          </a:xfrm>
          <a:prstGeom prst="rect">
            <a:avLst/>
          </a:prstGeom>
        </p:spPr>
      </p:pic>
      <p:sp>
        <p:nvSpPr>
          <p:cNvPr id="4" name="Text Placeholder 3">
            <a:extLst>
              <a:ext uri="{FF2B5EF4-FFF2-40B4-BE49-F238E27FC236}">
                <a16:creationId xmlns:a16="http://schemas.microsoft.com/office/drawing/2014/main" id="{8C6BF31B-869B-4010-8723-5900C3235E35}"/>
              </a:ext>
            </a:extLst>
          </p:cNvPr>
          <p:cNvSpPr>
            <a:spLocks noGrp="1"/>
          </p:cNvSpPr>
          <p:nvPr>
            <p:ph type="body" sz="quarter" idx="10"/>
          </p:nvPr>
        </p:nvSpPr>
        <p:spPr/>
        <p:txBody>
          <a:bodyPr/>
          <a:lstStyle/>
          <a:p>
            <a:endParaRPr lang="en-US" dirty="0"/>
          </a:p>
        </p:txBody>
      </p:sp>
      <p:sp>
        <p:nvSpPr>
          <p:cNvPr id="10" name="Content Placeholder 3">
            <a:extLst>
              <a:ext uri="{FF2B5EF4-FFF2-40B4-BE49-F238E27FC236}">
                <a16:creationId xmlns:a16="http://schemas.microsoft.com/office/drawing/2014/main" id="{32D65E59-836E-4811-89E9-382A459CEF2B}"/>
              </a:ext>
            </a:extLst>
          </p:cNvPr>
          <p:cNvSpPr>
            <a:spLocks noGrp="1"/>
          </p:cNvSpPr>
          <p:nvPr>
            <p:ph idx="1"/>
          </p:nvPr>
        </p:nvSpPr>
        <p:spPr>
          <a:xfrm>
            <a:off x="312420" y="1212981"/>
            <a:ext cx="2699721" cy="418645"/>
          </a:xfrm>
        </p:spPr>
        <p:txBody>
          <a:bodyPr/>
          <a:lstStyle/>
          <a:p>
            <a:r>
              <a:rPr lang="en-US" dirty="0">
                <a:solidFill>
                  <a:schemeClr val="bg1">
                    <a:lumMod val="50000"/>
                  </a:schemeClr>
                </a:solidFill>
              </a:rPr>
              <a:t>Relevant</a:t>
            </a:r>
          </a:p>
        </p:txBody>
      </p:sp>
      <p:sp>
        <p:nvSpPr>
          <p:cNvPr id="11" name="Content Placeholder 3">
            <a:extLst>
              <a:ext uri="{FF2B5EF4-FFF2-40B4-BE49-F238E27FC236}">
                <a16:creationId xmlns:a16="http://schemas.microsoft.com/office/drawing/2014/main" id="{2B33E6F9-CA1F-44F1-B919-3EDC7104EBAB}"/>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F4560162-DFDD-453D-BE1B-1BC9F6352DAC}"/>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ADD74065-56A9-4191-A0B9-7DA14B65BB90}"/>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Enough to work with</a:t>
            </a:r>
          </a:p>
        </p:txBody>
      </p:sp>
    </p:spTree>
    <p:extLst>
      <p:ext uri="{BB962C8B-B14F-4D97-AF65-F5344CB8AC3E}">
        <p14:creationId xmlns:p14="http://schemas.microsoft.com/office/powerpoint/2010/main" val="155748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Picture 2">
            <a:extLst>
              <a:ext uri="{FF2B5EF4-FFF2-40B4-BE49-F238E27FC236}">
                <a16:creationId xmlns:a16="http://schemas.microsoft.com/office/drawing/2014/main" id="{29DA73EE-C470-4A2C-A8C3-E50DFB3767A8}"/>
              </a:ext>
            </a:extLst>
          </p:cNvPr>
          <p:cNvPicPr>
            <a:picLocks noChangeAspect="1"/>
          </p:cNvPicPr>
          <p:nvPr/>
        </p:nvPicPr>
        <p:blipFill>
          <a:blip r:embed="rId3"/>
          <a:stretch>
            <a:fillRect/>
          </a:stretch>
        </p:blipFill>
        <p:spPr>
          <a:xfrm>
            <a:off x="3019858" y="1668629"/>
            <a:ext cx="6152285" cy="4515716"/>
          </a:xfrm>
          <a:prstGeom prst="rect">
            <a:avLst/>
          </a:prstGeom>
        </p:spPr>
      </p:pic>
      <p:sp>
        <p:nvSpPr>
          <p:cNvPr id="10" name="Content Placeholder 3">
            <a:extLst>
              <a:ext uri="{FF2B5EF4-FFF2-40B4-BE49-F238E27FC236}">
                <a16:creationId xmlns:a16="http://schemas.microsoft.com/office/drawing/2014/main" id="{3938FC82-F07E-4BCA-8631-B2C128F5933C}"/>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lumMod val="50000"/>
                  </a:schemeClr>
                </a:solidFill>
              </a:rPr>
              <a:t>Relevant</a:t>
            </a:r>
            <a:endParaRPr lang="en-US" dirty="0">
              <a:solidFill>
                <a:schemeClr val="bg1">
                  <a:lumMod val="50000"/>
                </a:schemeClr>
              </a:solidFill>
            </a:endParaRPr>
          </a:p>
        </p:txBody>
      </p:sp>
      <p:sp>
        <p:nvSpPr>
          <p:cNvPr id="11" name="Content Placeholder 3">
            <a:extLst>
              <a:ext uri="{FF2B5EF4-FFF2-40B4-BE49-F238E27FC236}">
                <a16:creationId xmlns:a16="http://schemas.microsoft.com/office/drawing/2014/main" id="{2E012852-6966-4A66-B0CC-17E8AD78DC8B}"/>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9D30E784-663F-4F57-AF51-FEB8A86C4BDA}"/>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5BA4F885-E9BD-4E9C-B888-A0C2303CE538}"/>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Enough to work with</a:t>
            </a:r>
          </a:p>
        </p:txBody>
      </p:sp>
      <p:sp>
        <p:nvSpPr>
          <p:cNvPr id="4" name="Text Placeholder 3">
            <a:extLst>
              <a:ext uri="{FF2B5EF4-FFF2-40B4-BE49-F238E27FC236}">
                <a16:creationId xmlns:a16="http://schemas.microsoft.com/office/drawing/2014/main" id="{DEFB752F-1F03-4D68-A8C3-BD136A3EEC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6041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4" name="Picture 3">
            <a:extLst>
              <a:ext uri="{FF2B5EF4-FFF2-40B4-BE49-F238E27FC236}">
                <a16:creationId xmlns:a16="http://schemas.microsoft.com/office/drawing/2014/main" id="{68EEB0CC-B1A0-4ED9-AD0B-61FD3C03A8F8}"/>
              </a:ext>
            </a:extLst>
          </p:cNvPr>
          <p:cNvPicPr>
            <a:picLocks noChangeAspect="1"/>
          </p:cNvPicPr>
          <p:nvPr/>
        </p:nvPicPr>
        <p:blipFill>
          <a:blip r:embed="rId3"/>
          <a:stretch>
            <a:fillRect/>
          </a:stretch>
        </p:blipFill>
        <p:spPr>
          <a:xfrm>
            <a:off x="3009034" y="1641352"/>
            <a:ext cx="6173932" cy="4541694"/>
          </a:xfrm>
          <a:prstGeom prst="rect">
            <a:avLst/>
          </a:prstGeom>
        </p:spPr>
      </p:pic>
      <p:sp>
        <p:nvSpPr>
          <p:cNvPr id="3" name="Text Placeholder 2">
            <a:extLst>
              <a:ext uri="{FF2B5EF4-FFF2-40B4-BE49-F238E27FC236}">
                <a16:creationId xmlns:a16="http://schemas.microsoft.com/office/drawing/2014/main" id="{8218E122-18FF-442A-983D-198A84534802}"/>
              </a:ext>
            </a:extLst>
          </p:cNvPr>
          <p:cNvSpPr>
            <a:spLocks noGrp="1"/>
          </p:cNvSpPr>
          <p:nvPr>
            <p:ph type="body" sz="quarter" idx="10"/>
          </p:nvPr>
        </p:nvSpPr>
        <p:spPr/>
        <p:txBody>
          <a:bodyPr/>
          <a:lstStyle/>
          <a:p>
            <a:endParaRPr lang="en-US"/>
          </a:p>
        </p:txBody>
      </p:sp>
      <p:sp>
        <p:nvSpPr>
          <p:cNvPr id="10" name="Content Placeholder 3">
            <a:extLst>
              <a:ext uri="{FF2B5EF4-FFF2-40B4-BE49-F238E27FC236}">
                <a16:creationId xmlns:a16="http://schemas.microsoft.com/office/drawing/2014/main" id="{9E8685B9-83B3-4F60-AF91-5E6BAFCD97ED}"/>
              </a:ext>
            </a:extLst>
          </p:cNvPr>
          <p:cNvSpPr>
            <a:spLocks noGrp="1"/>
          </p:cNvSpPr>
          <p:nvPr>
            <p:ph idx="1"/>
          </p:nvPr>
        </p:nvSpPr>
        <p:spPr>
          <a:xfrm>
            <a:off x="312420" y="1212981"/>
            <a:ext cx="2699721" cy="418645"/>
          </a:xfrm>
        </p:spPr>
        <p:txBody>
          <a:bodyPr/>
          <a:lstStyle/>
          <a:p>
            <a:r>
              <a:rPr lang="en-US" dirty="0">
                <a:solidFill>
                  <a:schemeClr val="bg1">
                    <a:lumMod val="50000"/>
                  </a:schemeClr>
                </a:solidFill>
              </a:rPr>
              <a:t>Relevant</a:t>
            </a:r>
          </a:p>
        </p:txBody>
      </p:sp>
      <p:sp>
        <p:nvSpPr>
          <p:cNvPr id="11" name="Content Placeholder 3">
            <a:extLst>
              <a:ext uri="{FF2B5EF4-FFF2-40B4-BE49-F238E27FC236}">
                <a16:creationId xmlns:a16="http://schemas.microsoft.com/office/drawing/2014/main" id="{7CFDF4E2-997F-4955-80AA-2F26A454A2CD}"/>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25DF7B30-D139-4360-A5AB-E84E11827B41}"/>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DA6DC2C2-5633-474D-99CF-6F66B46D3266}"/>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Enough to work with</a:t>
            </a:r>
          </a:p>
        </p:txBody>
      </p:sp>
    </p:spTree>
    <p:extLst>
      <p:ext uri="{BB962C8B-B14F-4D97-AF65-F5344CB8AC3E}">
        <p14:creationId xmlns:p14="http://schemas.microsoft.com/office/powerpoint/2010/main" val="193665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C329-ACF4-4BE5-998C-13B429C79713}"/>
              </a:ext>
            </a:extLst>
          </p:cNvPr>
          <p:cNvSpPr>
            <a:spLocks noGrp="1"/>
          </p:cNvSpPr>
          <p:nvPr>
            <p:ph type="title"/>
          </p:nvPr>
        </p:nvSpPr>
        <p:spPr/>
        <p:txBody>
          <a:bodyPr/>
          <a:lstStyle/>
          <a:p>
            <a:r>
              <a:rPr lang="en-US"/>
              <a:t>Machine Learning</a:t>
            </a:r>
            <a:endParaRPr lang="en-US" dirty="0"/>
          </a:p>
        </p:txBody>
      </p:sp>
      <p:sp>
        <p:nvSpPr>
          <p:cNvPr id="15" name="Content Placeholder 14">
            <a:extLst>
              <a:ext uri="{FF2B5EF4-FFF2-40B4-BE49-F238E27FC236}">
                <a16:creationId xmlns:a16="http://schemas.microsoft.com/office/drawing/2014/main" id="{7B628388-5179-451A-B864-BCA1783C8F49}"/>
              </a:ext>
            </a:extLst>
          </p:cNvPr>
          <p:cNvSpPr>
            <a:spLocks noGrp="1"/>
          </p:cNvSpPr>
          <p:nvPr>
            <p:ph idx="1"/>
          </p:nvPr>
        </p:nvSpPr>
        <p:spPr/>
        <p:txBody>
          <a:bodyPr/>
          <a:lstStyle/>
          <a:p>
            <a:endParaRPr lang="en-US"/>
          </a:p>
        </p:txBody>
      </p:sp>
      <p:sp>
        <p:nvSpPr>
          <p:cNvPr id="16" name="Text Placeholder 15">
            <a:extLst>
              <a:ext uri="{FF2B5EF4-FFF2-40B4-BE49-F238E27FC236}">
                <a16:creationId xmlns:a16="http://schemas.microsoft.com/office/drawing/2014/main" id="{5BE45D0F-5086-4C88-BBCB-B1ACF667582E}"/>
              </a:ext>
            </a:extLst>
          </p:cNvPr>
          <p:cNvSpPr>
            <a:spLocks noGrp="1"/>
          </p:cNvSpPr>
          <p:nvPr>
            <p:ph type="body" sz="quarter" idx="10"/>
          </p:nvPr>
        </p:nvSpPr>
        <p:spPr/>
        <p:txBody>
          <a:bodyPr/>
          <a:lstStyle/>
          <a:p>
            <a:endParaRPr lang="en-US"/>
          </a:p>
        </p:txBody>
      </p:sp>
      <p:sp>
        <p:nvSpPr>
          <p:cNvPr id="8" name="Rectangle 7">
            <a:extLst>
              <a:ext uri="{FF2B5EF4-FFF2-40B4-BE49-F238E27FC236}">
                <a16:creationId xmlns:a16="http://schemas.microsoft.com/office/drawing/2014/main" id="{D369FB2D-2DF2-4589-B183-BFB8F327A38F}"/>
              </a:ext>
            </a:extLst>
          </p:cNvPr>
          <p:cNvSpPr/>
          <p:nvPr/>
        </p:nvSpPr>
        <p:spPr bwMode="auto">
          <a:xfrm>
            <a:off x="865892" y="1032277"/>
            <a:ext cx="7793748" cy="5594291"/>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TextBox 8">
            <a:extLst>
              <a:ext uri="{FF2B5EF4-FFF2-40B4-BE49-F238E27FC236}">
                <a16:creationId xmlns:a16="http://schemas.microsoft.com/office/drawing/2014/main" id="{849E2E31-633E-4326-B4EA-90DAEDE3DC6E}"/>
              </a:ext>
            </a:extLst>
          </p:cNvPr>
          <p:cNvSpPr txBox="1"/>
          <p:nvPr/>
        </p:nvSpPr>
        <p:spPr>
          <a:xfrm>
            <a:off x="989316" y="1032277"/>
            <a:ext cx="4245116" cy="704737"/>
          </a:xfrm>
          <a:prstGeom prst="rect">
            <a:avLst/>
          </a:prstGeom>
          <a:noFill/>
        </p:spPr>
        <p:txBody>
          <a:bodyPr wrap="square" lIns="186494" tIns="149195" rIns="186494" bIns="149195" rtlCol="0">
            <a:spAutoFit/>
          </a:bodyPr>
          <a:lstStyle/>
          <a:p>
            <a:pPr marL="0" marR="0" lvl="0" indent="0" defTabSz="950776"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00"/>
                </a:solidFill>
                <a:effectLst/>
                <a:uLnTx/>
                <a:uFillTx/>
              </a:rPr>
              <a:t>The Formal one:</a:t>
            </a:r>
            <a:endParaRPr kumimoji="0" lang="en-US" sz="3264" b="0" i="0" u="none" strike="noStrike" kern="0" cap="none" spc="0" normalizeH="0" baseline="0" noProof="0" dirty="0">
              <a:ln>
                <a:noFill/>
              </a:ln>
              <a:solidFill>
                <a:srgbClr val="FFFF00"/>
              </a:solidFill>
              <a:effectLst/>
              <a:uLnTx/>
              <a:uFillTx/>
            </a:endParaRPr>
          </a:p>
        </p:txBody>
      </p:sp>
      <p:sp>
        <p:nvSpPr>
          <p:cNvPr id="10" name="Rectangle 9">
            <a:extLst>
              <a:ext uri="{FF2B5EF4-FFF2-40B4-BE49-F238E27FC236}">
                <a16:creationId xmlns:a16="http://schemas.microsoft.com/office/drawing/2014/main" id="{EB8711E0-BA35-4E97-B3F8-BC9B39B78CE5}"/>
              </a:ext>
            </a:extLst>
          </p:cNvPr>
          <p:cNvSpPr/>
          <p:nvPr/>
        </p:nvSpPr>
        <p:spPr>
          <a:xfrm>
            <a:off x="1082212" y="1586998"/>
            <a:ext cx="7361108" cy="2335312"/>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rPr>
              <a:t>“A computer program is said to learn from experience</a:t>
            </a:r>
            <a:r>
              <a:rPr kumimoji="0" lang="en-US" sz="2856" b="0" i="0" u="none" strike="noStrike" kern="0" cap="none" spc="0" normalizeH="0" baseline="0" noProof="0" dirty="0">
                <a:ln>
                  <a:noFill/>
                </a:ln>
                <a:solidFill>
                  <a:srgbClr val="FFFF00"/>
                </a:solidFill>
                <a:effectLst/>
                <a:uLnTx/>
                <a:uFillTx/>
              </a:rPr>
              <a:t> E </a:t>
            </a:r>
            <a:r>
              <a:rPr kumimoji="0" lang="en-US" sz="2856" b="0" i="0" u="none" strike="noStrike" kern="0" cap="none" spc="0" normalizeH="0" baseline="0" noProof="0" dirty="0">
                <a:ln>
                  <a:noFill/>
                </a:ln>
                <a:solidFill>
                  <a:sysClr val="windowText" lastClr="000000"/>
                </a:solidFill>
                <a:effectLst/>
                <a:uLnTx/>
                <a:uFillTx/>
              </a:rPr>
              <a:t>with respect to some class of tasks </a:t>
            </a:r>
            <a:r>
              <a:rPr kumimoji="0" lang="en-US" sz="2856" b="0" i="0" u="none" strike="noStrike" kern="0" cap="none" spc="0" normalizeH="0" baseline="0" noProof="0" dirty="0">
                <a:ln>
                  <a:noFill/>
                </a:ln>
                <a:solidFill>
                  <a:srgbClr val="FFFF00"/>
                </a:solidFill>
                <a:effectLst/>
                <a:uLnTx/>
                <a:uFillTx/>
              </a:rPr>
              <a:t>T </a:t>
            </a:r>
            <a:r>
              <a:rPr kumimoji="0" lang="en-US" sz="2856" b="0" i="0" u="none" strike="noStrike" kern="0" cap="none" spc="0" normalizeH="0" baseline="0" noProof="0" dirty="0">
                <a:ln>
                  <a:noFill/>
                </a:ln>
                <a:solidFill>
                  <a:sysClr val="windowText" lastClr="000000"/>
                </a:solidFill>
                <a:effectLst/>
                <a:uLnTx/>
                <a:uFillTx/>
              </a:rPr>
              <a:t>and performance measure </a:t>
            </a:r>
            <a:r>
              <a:rPr kumimoji="0" lang="en-US" sz="2856" b="0" i="0" u="none" strike="noStrike" kern="0" cap="none" spc="0" normalizeH="0" baseline="0" noProof="0" dirty="0">
                <a:ln>
                  <a:noFill/>
                </a:ln>
                <a:solidFill>
                  <a:srgbClr val="FFFF00"/>
                </a:solidFill>
                <a:effectLst/>
                <a:uLnTx/>
                <a:uFillTx/>
              </a:rPr>
              <a:t>P </a:t>
            </a:r>
            <a:r>
              <a:rPr kumimoji="0" lang="en-US" sz="2856" b="0" i="0" u="none" strike="noStrike" kern="0" cap="none" spc="0" normalizeH="0" baseline="0" noProof="0" dirty="0">
                <a:ln>
                  <a:noFill/>
                </a:ln>
                <a:solidFill>
                  <a:sysClr val="windowText" lastClr="000000"/>
                </a:solidFill>
                <a:effectLst/>
                <a:uLnTx/>
                <a:uFillTx/>
              </a:rPr>
              <a:t>if its performance at tasks in </a:t>
            </a:r>
            <a:r>
              <a:rPr kumimoji="0" lang="en-US" sz="2856" b="0" i="0" u="none" strike="noStrike" kern="0" cap="none" spc="0" normalizeH="0" baseline="0" noProof="0" dirty="0">
                <a:ln>
                  <a:noFill/>
                </a:ln>
                <a:solidFill>
                  <a:srgbClr val="FFFF00"/>
                </a:solidFill>
                <a:effectLst/>
                <a:uLnTx/>
                <a:uFillTx/>
              </a:rPr>
              <a:t>T</a:t>
            </a:r>
            <a:r>
              <a:rPr kumimoji="0" lang="en-US" sz="2856" b="0" i="0" u="none" strike="noStrike" kern="0" cap="none" spc="0" normalizeH="0" baseline="0" noProof="0" dirty="0">
                <a:ln>
                  <a:noFill/>
                </a:ln>
                <a:solidFill>
                  <a:sysClr val="windowText" lastClr="000000"/>
                </a:solidFill>
                <a:effectLst/>
                <a:uLnTx/>
                <a:uFillTx/>
              </a:rPr>
              <a:t>, as measured by </a:t>
            </a:r>
            <a:r>
              <a:rPr kumimoji="0" lang="en-US" sz="2856" b="0" i="0" u="none" strike="noStrike" kern="0" cap="none" spc="0" normalizeH="0" baseline="0" noProof="0" dirty="0">
                <a:ln>
                  <a:noFill/>
                </a:ln>
                <a:solidFill>
                  <a:srgbClr val="FFFF00"/>
                </a:solidFill>
                <a:effectLst/>
                <a:uLnTx/>
                <a:uFillTx/>
              </a:rPr>
              <a:t>P</a:t>
            </a:r>
            <a:r>
              <a:rPr kumimoji="0" lang="en-US" sz="2856" b="0" i="0" u="none" strike="noStrike" kern="0" cap="none" spc="0" normalizeH="0" baseline="0" noProof="0" dirty="0">
                <a:ln>
                  <a:noFill/>
                </a:ln>
                <a:solidFill>
                  <a:sysClr val="windowText" lastClr="000000"/>
                </a:solidFill>
                <a:effectLst/>
                <a:uLnTx/>
                <a:uFillTx/>
              </a:rPr>
              <a:t>, improves with experience </a:t>
            </a:r>
            <a:r>
              <a:rPr kumimoji="0" lang="en-US" sz="2856" b="0" i="0" u="none" strike="noStrike" kern="0" cap="none" spc="0" normalizeH="0" baseline="0" noProof="0" dirty="0">
                <a:ln>
                  <a:noFill/>
                </a:ln>
                <a:solidFill>
                  <a:srgbClr val="FFFF00"/>
                </a:solidFill>
                <a:effectLst/>
                <a:uLnTx/>
                <a:uFillTx/>
              </a:rPr>
              <a:t>E</a:t>
            </a:r>
            <a:r>
              <a:rPr kumimoji="0" lang="en-US" sz="2856" b="0" i="0" u="none" strike="noStrike" kern="0" cap="none" spc="0" normalizeH="0" baseline="0" noProof="0" dirty="0">
                <a:ln>
                  <a:noFill/>
                </a:ln>
                <a:solidFill>
                  <a:sysClr val="windowText" lastClr="000000"/>
                </a:solidFill>
                <a:effectLst/>
                <a:uLnTx/>
                <a:uFillTx/>
              </a:rPr>
              <a:t>.”</a:t>
            </a:r>
          </a:p>
        </p:txBody>
      </p:sp>
      <p:sp>
        <p:nvSpPr>
          <p:cNvPr id="11" name="Rectangle 10">
            <a:extLst>
              <a:ext uri="{FF2B5EF4-FFF2-40B4-BE49-F238E27FC236}">
                <a16:creationId xmlns:a16="http://schemas.microsoft.com/office/drawing/2014/main" id="{C793F757-C9DD-4763-A47A-D6A455802371}"/>
              </a:ext>
            </a:extLst>
          </p:cNvPr>
          <p:cNvSpPr/>
          <p:nvPr/>
        </p:nvSpPr>
        <p:spPr>
          <a:xfrm>
            <a:off x="1082211" y="4702068"/>
            <a:ext cx="7361108" cy="1438856"/>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rPr>
              <a:t>Look at data. Do the thing. Better? </a:t>
            </a:r>
            <a:r>
              <a:rPr kumimoji="0" lang="en-US" sz="2856" b="0" i="0" u="none" strike="noStrike" kern="0" cap="none" spc="0" normalizeH="0" baseline="0" noProof="0" dirty="0">
                <a:ln>
                  <a:noFill/>
                </a:ln>
                <a:solidFill>
                  <a:srgbClr val="CDF4FF">
                    <a:lumMod val="90000"/>
                  </a:srgbClr>
                </a:solidFill>
                <a:effectLst/>
                <a:uLnTx/>
                <a:uFillTx/>
              </a:rPr>
              <a:t>No? Look at the data. Do something different. </a:t>
            </a:r>
            <a:r>
              <a:rPr kumimoji="0" lang="en-US" sz="2856" b="0" i="0" u="none" strike="noStrike" kern="0" cap="none" spc="0" normalizeH="0" baseline="0" noProof="0" dirty="0">
                <a:ln>
                  <a:noFill/>
                </a:ln>
                <a:solidFill>
                  <a:sysClr val="windowText" lastClr="000000"/>
                </a:solidFill>
                <a:effectLst/>
                <a:uLnTx/>
                <a:uFillTx/>
              </a:rPr>
              <a:t>Better? Yes? </a:t>
            </a:r>
            <a:r>
              <a:rPr kumimoji="0" lang="en-US" sz="2856" b="0" i="1" u="none" strike="noStrike" kern="0" cap="none" spc="0" normalizeH="0" baseline="0" noProof="0" dirty="0">
                <a:ln>
                  <a:noFill/>
                </a:ln>
                <a:solidFill>
                  <a:sysClr val="windowText" lastClr="000000"/>
                </a:solidFill>
                <a:effectLst/>
                <a:uLnTx/>
                <a:uFillTx/>
              </a:rPr>
              <a:t>Do that again</a:t>
            </a:r>
            <a:r>
              <a:rPr kumimoji="0" lang="en-US" sz="2856" b="0" i="0" u="none" strike="noStrike" kern="0" cap="none" spc="0" normalizeH="0" baseline="0" noProof="0" dirty="0">
                <a:ln>
                  <a:noFill/>
                </a:ln>
                <a:solidFill>
                  <a:sysClr val="windowText" lastClr="000000"/>
                </a:solidFill>
                <a:effectLst/>
                <a:uLnTx/>
                <a:uFillTx/>
              </a:rPr>
              <a:t>. </a:t>
            </a:r>
            <a:r>
              <a:rPr kumimoji="0" lang="en-US" sz="2856" b="0" i="0" u="none" strike="noStrike" kern="0" cap="none" spc="0" normalizeH="0" baseline="0" noProof="0" dirty="0">
                <a:ln>
                  <a:noFill/>
                </a:ln>
                <a:solidFill>
                  <a:srgbClr val="CDF4FF">
                    <a:lumMod val="90000"/>
                  </a:srgbClr>
                </a:solidFill>
                <a:effectLst/>
                <a:uLnTx/>
                <a:uFillTx/>
              </a:rPr>
              <a:t>(Repeat)</a:t>
            </a:r>
          </a:p>
        </p:txBody>
      </p:sp>
      <p:sp>
        <p:nvSpPr>
          <p:cNvPr id="12" name="TextBox 11">
            <a:extLst>
              <a:ext uri="{FF2B5EF4-FFF2-40B4-BE49-F238E27FC236}">
                <a16:creationId xmlns:a16="http://schemas.microsoft.com/office/drawing/2014/main" id="{778C3E82-1953-42A6-B489-6FB9B648278D}"/>
              </a:ext>
            </a:extLst>
          </p:cNvPr>
          <p:cNvSpPr txBox="1"/>
          <p:nvPr/>
        </p:nvSpPr>
        <p:spPr>
          <a:xfrm>
            <a:off x="921115" y="4158754"/>
            <a:ext cx="4938710" cy="704737"/>
          </a:xfrm>
          <a:prstGeom prst="rect">
            <a:avLst/>
          </a:prstGeom>
          <a:noFill/>
        </p:spPr>
        <p:txBody>
          <a:bodyPr wrap="square" lIns="186494" tIns="149195" rIns="186494" bIns="149195" rtlCol="0">
            <a:spAutoFit/>
          </a:bodyPr>
          <a:lstStyle/>
          <a:p>
            <a:pPr marL="0" marR="0" lvl="0" indent="0" defTabSz="950776"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CDF4FF">
                    <a:lumMod val="90000"/>
                  </a:srgbClr>
                </a:solidFill>
                <a:effectLst/>
                <a:uLnTx/>
                <a:uFillTx/>
              </a:rPr>
              <a:t>A Practical Example:</a:t>
            </a:r>
            <a:endParaRPr kumimoji="0" lang="en-US" sz="3264" b="0" i="0" u="none" strike="noStrike" kern="0" cap="none" spc="0" normalizeH="0" baseline="0" noProof="0" dirty="0">
              <a:ln>
                <a:noFill/>
              </a:ln>
              <a:solidFill>
                <a:srgbClr val="CDF4FF">
                  <a:lumMod val="90000"/>
                </a:srgbClr>
              </a:solidFill>
              <a:effectLst/>
              <a:uLnTx/>
              <a:uFillTx/>
            </a:endParaRPr>
          </a:p>
        </p:txBody>
      </p:sp>
      <p:pic>
        <p:nvPicPr>
          <p:cNvPr id="13" name="Picture 12">
            <a:extLst>
              <a:ext uri="{FF2B5EF4-FFF2-40B4-BE49-F238E27FC236}">
                <a16:creationId xmlns:a16="http://schemas.microsoft.com/office/drawing/2014/main" id="{6BFE4F7A-2508-4C51-AC96-A7B927BA664D}"/>
              </a:ext>
            </a:extLst>
          </p:cNvPr>
          <p:cNvPicPr>
            <a:picLocks noChangeAspect="1"/>
          </p:cNvPicPr>
          <p:nvPr/>
        </p:nvPicPr>
        <p:blipFill>
          <a:blip r:embed="rId3"/>
          <a:stretch>
            <a:fillRect/>
          </a:stretch>
        </p:blipFill>
        <p:spPr>
          <a:xfrm>
            <a:off x="9219492" y="1118414"/>
            <a:ext cx="2896909" cy="4187924"/>
          </a:xfrm>
          <a:prstGeom prst="rect">
            <a:avLst/>
          </a:prstGeom>
        </p:spPr>
      </p:pic>
    </p:spTree>
    <p:extLst>
      <p:ext uri="{BB962C8B-B14F-4D97-AF65-F5344CB8AC3E}">
        <p14:creationId xmlns:p14="http://schemas.microsoft.com/office/powerpoint/2010/main" val="8270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1DE6-84D2-4D17-99B6-ED38093F24D9}"/>
              </a:ext>
            </a:extLst>
          </p:cNvPr>
          <p:cNvSpPr>
            <a:spLocks noGrp="1"/>
          </p:cNvSpPr>
          <p:nvPr>
            <p:ph type="title"/>
          </p:nvPr>
        </p:nvSpPr>
        <p:spPr/>
        <p:txBody>
          <a:bodyPr/>
          <a:lstStyle/>
          <a:p>
            <a:r>
              <a:rPr lang="en-US" dirty="0"/>
              <a:t>3. Ask the right question</a:t>
            </a:r>
          </a:p>
        </p:txBody>
      </p:sp>
      <p:sp>
        <p:nvSpPr>
          <p:cNvPr id="3" name="Text Placeholder 2">
            <a:extLst>
              <a:ext uri="{FF2B5EF4-FFF2-40B4-BE49-F238E27FC236}">
                <a16:creationId xmlns:a16="http://schemas.microsoft.com/office/drawing/2014/main" id="{DEA7F5E7-2A8A-415B-A993-57661516E7F6}"/>
              </a:ext>
            </a:extLst>
          </p:cNvPr>
          <p:cNvSpPr>
            <a:spLocks noGrp="1"/>
          </p:cNvSpPr>
          <p:nvPr>
            <p:ph type="body" sz="quarter" idx="12"/>
          </p:nvPr>
        </p:nvSpPr>
        <p:spPr/>
        <p:txBody>
          <a:bodyPr/>
          <a:lstStyle/>
          <a:p>
            <a:endParaRPr lang="en-US"/>
          </a:p>
        </p:txBody>
      </p:sp>
      <p:pic>
        <p:nvPicPr>
          <p:cNvPr id="6" name="KLveo_Hswo4">
            <a:hlinkClick r:id="" action="ppaction://media"/>
            <a:extLst>
              <a:ext uri="{FF2B5EF4-FFF2-40B4-BE49-F238E27FC236}">
                <a16:creationId xmlns:a16="http://schemas.microsoft.com/office/drawing/2014/main" id="{24A6B434-76BB-4E23-8D03-33E9BB143B9F}"/>
              </a:ext>
            </a:extLst>
          </p:cNvPr>
          <p:cNvPicPr>
            <a:picLocks noGrp="1" noRot="1" noChangeAspect="1"/>
          </p:cNvPicPr>
          <p:nvPr>
            <p:ph idx="1"/>
            <a:videoFile r:link="rId1"/>
          </p:nvPr>
        </p:nvPicPr>
        <p:blipFill>
          <a:blip r:embed="rId4"/>
          <a:stretch>
            <a:fillRect/>
          </a:stretch>
        </p:blipFill>
        <p:spPr>
          <a:xfrm>
            <a:off x="2829170" y="1361466"/>
            <a:ext cx="6533660" cy="4900245"/>
          </a:xfrm>
          <a:prstGeom prst="rect">
            <a:avLst/>
          </a:prstGeom>
        </p:spPr>
      </p:pic>
      <p:sp>
        <p:nvSpPr>
          <p:cNvPr id="5" name="Text Placeholder 4">
            <a:extLst>
              <a:ext uri="{FF2B5EF4-FFF2-40B4-BE49-F238E27FC236}">
                <a16:creationId xmlns:a16="http://schemas.microsoft.com/office/drawing/2014/main" id="{E67DBCEE-AFD4-45AE-97C0-F0307009D1CF}"/>
              </a:ext>
            </a:extLst>
          </p:cNvPr>
          <p:cNvSpPr>
            <a:spLocks noGrp="1"/>
          </p:cNvSpPr>
          <p:nvPr>
            <p:ph type="body" sz="quarter" idx="10"/>
          </p:nvPr>
        </p:nvSpPr>
        <p:spPr/>
        <p:txBody>
          <a:bodyPr/>
          <a:lstStyle/>
          <a:p>
            <a:r>
              <a:rPr lang="en-US" dirty="0"/>
              <a:t>Sharp question</a:t>
            </a:r>
          </a:p>
        </p:txBody>
      </p:sp>
    </p:spTree>
    <p:extLst>
      <p:ext uri="{BB962C8B-B14F-4D97-AF65-F5344CB8AC3E}">
        <p14:creationId xmlns:p14="http://schemas.microsoft.com/office/powerpoint/2010/main" val="193231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3. Ask the right question</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4" name="Content Placeholder 3">
            <a:extLst>
              <a:ext uri="{FF2B5EF4-FFF2-40B4-BE49-F238E27FC236}">
                <a16:creationId xmlns:a16="http://schemas.microsoft.com/office/drawing/2014/main" id="{8D945718-BBEA-49F4-8346-C52ADFB13A19}"/>
              </a:ext>
            </a:extLst>
          </p:cNvPr>
          <p:cNvSpPr>
            <a:spLocks noGrp="1"/>
          </p:cNvSpPr>
          <p:nvPr>
            <p:ph idx="1"/>
          </p:nvPr>
        </p:nvSpPr>
        <p:spPr/>
        <p:txBody>
          <a:bodyPr>
            <a:normAutofit/>
          </a:bodyPr>
          <a:lstStyle/>
          <a:p>
            <a:pPr>
              <a:lnSpc>
                <a:spcPct val="200000"/>
              </a:lnSpc>
            </a:pPr>
            <a:r>
              <a:rPr lang="en-US" sz="1600" dirty="0"/>
              <a:t>Will this tire fail in the next 1,000 miles: Yes or no?</a:t>
            </a:r>
          </a:p>
          <a:p>
            <a:pPr>
              <a:lnSpc>
                <a:spcPct val="200000"/>
              </a:lnSpc>
            </a:pPr>
            <a:r>
              <a:rPr lang="en-US" sz="1600" dirty="0"/>
              <a:t>Which brings in more customers: a $5 coupon or a 25% discount?</a:t>
            </a:r>
          </a:p>
          <a:p>
            <a:pPr>
              <a:lnSpc>
                <a:spcPct val="200000"/>
              </a:lnSpc>
            </a:pPr>
            <a:r>
              <a:rPr lang="en-US" sz="1600" dirty="0"/>
              <a:t>If you have a car with pressure gauges, you might want to know: Is this pressure gauge reading normal?</a:t>
            </a:r>
          </a:p>
          <a:p>
            <a:pPr>
              <a:lnSpc>
                <a:spcPct val="200000"/>
              </a:lnSpc>
            </a:pPr>
            <a:r>
              <a:rPr lang="en-US" sz="1600" dirty="0"/>
              <a:t>If you're monitoring the internet, you’d want to know: Is this message from the internet typical?</a:t>
            </a:r>
          </a:p>
          <a:p>
            <a:pPr>
              <a:lnSpc>
                <a:spcPct val="200000"/>
              </a:lnSpc>
            </a:pPr>
            <a:r>
              <a:rPr lang="en-US" sz="1600" dirty="0"/>
              <a:t>What will my stock's sale price be next week?</a:t>
            </a:r>
          </a:p>
          <a:p>
            <a:pPr>
              <a:lnSpc>
                <a:spcPct val="200000"/>
              </a:lnSpc>
            </a:pPr>
            <a:r>
              <a:rPr lang="en-US" sz="1600" dirty="0"/>
              <a:t>What will the temperature be next Tuesday? </a:t>
            </a:r>
          </a:p>
          <a:p>
            <a:pPr>
              <a:lnSpc>
                <a:spcPct val="200000"/>
              </a:lnSpc>
            </a:pPr>
            <a:r>
              <a:rPr lang="en-US" sz="1600" dirty="0"/>
              <a:t>What will my fourth quarter sales be?</a:t>
            </a:r>
          </a:p>
          <a:p>
            <a:pPr>
              <a:lnSpc>
                <a:spcPct val="200000"/>
              </a:lnSpc>
            </a:pPr>
            <a:r>
              <a:rPr lang="en-US" sz="1600" dirty="0"/>
              <a:t>Which viewers like the same types of movies?</a:t>
            </a:r>
          </a:p>
          <a:p>
            <a:pPr>
              <a:lnSpc>
                <a:spcPct val="200000"/>
              </a:lnSpc>
            </a:pPr>
            <a:r>
              <a:rPr lang="en-US" sz="1600" dirty="0"/>
              <a:t>Which printer models fail the same way?</a:t>
            </a:r>
          </a:p>
          <a:p>
            <a:pPr>
              <a:lnSpc>
                <a:spcPct val="200000"/>
              </a:lnSpc>
            </a:pPr>
            <a:endParaRPr lang="en-US" sz="1600"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Sharp question</a:t>
            </a:r>
          </a:p>
        </p:txBody>
      </p:sp>
    </p:spTree>
    <p:extLst>
      <p:ext uri="{BB962C8B-B14F-4D97-AF65-F5344CB8AC3E}">
        <p14:creationId xmlns:p14="http://schemas.microsoft.com/office/powerpoint/2010/main" val="2621492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3. Ask the right question</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4" name="Content Placeholder 3">
            <a:extLst>
              <a:ext uri="{FF2B5EF4-FFF2-40B4-BE49-F238E27FC236}">
                <a16:creationId xmlns:a16="http://schemas.microsoft.com/office/drawing/2014/main" id="{8D945718-BBEA-49F4-8346-C52ADFB13A19}"/>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Reformulate your question</a:t>
            </a:r>
          </a:p>
        </p:txBody>
      </p:sp>
      <p:pic>
        <p:nvPicPr>
          <p:cNvPr id="6" name="Content Placeholder 5">
            <a:extLst>
              <a:ext uri="{FF2B5EF4-FFF2-40B4-BE49-F238E27FC236}">
                <a16:creationId xmlns:a16="http://schemas.microsoft.com/office/drawing/2014/main" id="{0AA76A84-7B0C-4CCC-8EC6-986CDE57D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487" y="2146704"/>
            <a:ext cx="5106618" cy="2407171"/>
          </a:xfrm>
          <a:prstGeom prst="rect">
            <a:avLst/>
          </a:prstGeom>
        </p:spPr>
      </p:pic>
      <p:pic>
        <p:nvPicPr>
          <p:cNvPr id="7" name="Content Placeholder 12">
            <a:extLst>
              <a:ext uri="{FF2B5EF4-FFF2-40B4-BE49-F238E27FC236}">
                <a16:creationId xmlns:a16="http://schemas.microsoft.com/office/drawing/2014/main" id="{3B398494-756D-4A50-AE99-19FA23C84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253" y="2127720"/>
            <a:ext cx="5126918" cy="2442808"/>
          </a:xfrm>
          <a:prstGeom prst="rect">
            <a:avLst/>
          </a:prstGeom>
        </p:spPr>
      </p:pic>
    </p:spTree>
    <p:extLst>
      <p:ext uri="{BB962C8B-B14F-4D97-AF65-F5344CB8AC3E}">
        <p14:creationId xmlns:p14="http://schemas.microsoft.com/office/powerpoint/2010/main" val="1421978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4. Predict an answer</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4" name="Content Placeholder 3">
            <a:extLst>
              <a:ext uri="{FF2B5EF4-FFF2-40B4-BE49-F238E27FC236}">
                <a16:creationId xmlns:a16="http://schemas.microsoft.com/office/drawing/2014/main" id="{8D945718-BBEA-49F4-8346-C52ADFB13A19}"/>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How much 1.35 carat diamond cost these days?</a:t>
            </a:r>
          </a:p>
        </p:txBody>
      </p:sp>
      <p:graphicFrame>
        <p:nvGraphicFramePr>
          <p:cNvPr id="6" name="Table 5">
            <a:extLst>
              <a:ext uri="{FF2B5EF4-FFF2-40B4-BE49-F238E27FC236}">
                <a16:creationId xmlns:a16="http://schemas.microsoft.com/office/drawing/2014/main" id="{00FF17BD-9C2B-44B2-85B3-87F0A8B4649A}"/>
              </a:ext>
            </a:extLst>
          </p:cNvPr>
          <p:cNvGraphicFramePr>
            <a:graphicFrameLocks noGrp="1"/>
          </p:cNvGraphicFramePr>
          <p:nvPr>
            <p:extLst>
              <p:ext uri="{D42A27DB-BD31-4B8C-83A1-F6EECF244321}">
                <p14:modId xmlns:p14="http://schemas.microsoft.com/office/powerpoint/2010/main" val="3028313542"/>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spTree>
    <p:extLst>
      <p:ext uri="{BB962C8B-B14F-4D97-AF65-F5344CB8AC3E}">
        <p14:creationId xmlns:p14="http://schemas.microsoft.com/office/powerpoint/2010/main" val="249018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a:t>4. Predict an answer</a:t>
            </a:r>
            <a:endParaRPr lang="en-US" dirty="0"/>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7" name="Content Placeholder 6">
            <a:extLst>
              <a:ext uri="{FF2B5EF4-FFF2-40B4-BE49-F238E27FC236}">
                <a16:creationId xmlns:a16="http://schemas.microsoft.com/office/drawing/2014/main" id="{1F7FA00B-16F6-4F81-AC22-7D128A0B61D1}"/>
              </a:ext>
            </a:extLst>
          </p:cNvPr>
          <p:cNvSpPr>
            <a:spLocks noGrp="1"/>
          </p:cNvSpPr>
          <p:nvPr>
            <p:ph idx="1"/>
          </p:nvPr>
        </p:nvSpPr>
        <p:spPr/>
        <p:txBody>
          <a:bodyPr/>
          <a:lstStyle/>
          <a:p>
            <a:r>
              <a:rPr lang="en-US" dirty="0"/>
              <a:t>Plot the existing data</a:t>
            </a:r>
          </a:p>
          <a:p>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Understand data</a:t>
            </a:r>
          </a:p>
        </p:txBody>
      </p:sp>
      <p:graphicFrame>
        <p:nvGraphicFramePr>
          <p:cNvPr id="3" name="Table 2">
            <a:extLst>
              <a:ext uri="{FF2B5EF4-FFF2-40B4-BE49-F238E27FC236}">
                <a16:creationId xmlns:a16="http://schemas.microsoft.com/office/drawing/2014/main" id="{1EC7F9A8-B687-4CCF-8D9E-CA6FD38C7610}"/>
              </a:ext>
            </a:extLst>
          </p:cNvPr>
          <p:cNvGraphicFramePr>
            <a:graphicFrameLocks noGrp="1"/>
          </p:cNvGraphicFramePr>
          <p:nvPr>
            <p:extLst>
              <p:ext uri="{D42A27DB-BD31-4B8C-83A1-F6EECF244321}">
                <p14:modId xmlns:p14="http://schemas.microsoft.com/office/powerpoint/2010/main" val="1228308207"/>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pic>
        <p:nvPicPr>
          <p:cNvPr id="11" name="Picture 10">
            <a:extLst>
              <a:ext uri="{FF2B5EF4-FFF2-40B4-BE49-F238E27FC236}">
                <a16:creationId xmlns:a16="http://schemas.microsoft.com/office/drawing/2014/main" id="{417E0DEC-9A6C-474E-BD4A-6F9E416D6E56}"/>
              </a:ext>
            </a:extLst>
          </p:cNvPr>
          <p:cNvPicPr>
            <a:picLocks noChangeAspect="1"/>
          </p:cNvPicPr>
          <p:nvPr/>
        </p:nvPicPr>
        <p:blipFill>
          <a:blip r:embed="rId3"/>
          <a:stretch>
            <a:fillRect/>
          </a:stretch>
        </p:blipFill>
        <p:spPr>
          <a:xfrm>
            <a:off x="3171719" y="1671320"/>
            <a:ext cx="5848563" cy="3515360"/>
          </a:xfrm>
          <a:prstGeom prst="rect">
            <a:avLst/>
          </a:prstGeom>
        </p:spPr>
      </p:pic>
    </p:spTree>
    <p:extLst>
      <p:ext uri="{BB962C8B-B14F-4D97-AF65-F5344CB8AC3E}">
        <p14:creationId xmlns:p14="http://schemas.microsoft.com/office/powerpoint/2010/main" val="6439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a:t>4. Predict an answer</a:t>
            </a:r>
            <a:endParaRPr lang="en-US" dirty="0"/>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10" name="Content Placeholder 9">
            <a:extLst>
              <a:ext uri="{FF2B5EF4-FFF2-40B4-BE49-F238E27FC236}">
                <a16:creationId xmlns:a16="http://schemas.microsoft.com/office/drawing/2014/main" id="{24DF096B-2579-45B7-BD9E-B45241B77FB9}"/>
              </a:ext>
            </a:extLst>
          </p:cNvPr>
          <p:cNvSpPr>
            <a:spLocks noGrp="1"/>
          </p:cNvSpPr>
          <p:nvPr>
            <p:ph idx="1"/>
          </p:nvPr>
        </p:nvSpPr>
        <p:spPr/>
        <p:txBody>
          <a:bodyPr/>
          <a:lstStyle/>
          <a:p>
            <a:r>
              <a:rPr lang="en-US" dirty="0"/>
              <a:t>Draw the model through the data points</a:t>
            </a:r>
          </a:p>
        </p:txBody>
      </p:sp>
      <p:sp>
        <p:nvSpPr>
          <p:cNvPr id="11" name="Text Placeholder 10">
            <a:extLst>
              <a:ext uri="{FF2B5EF4-FFF2-40B4-BE49-F238E27FC236}">
                <a16:creationId xmlns:a16="http://schemas.microsoft.com/office/drawing/2014/main" id="{0B6B952A-A4F7-49F1-ACFF-DB23EDA2E61F}"/>
              </a:ext>
            </a:extLst>
          </p:cNvPr>
          <p:cNvSpPr>
            <a:spLocks noGrp="1"/>
          </p:cNvSpPr>
          <p:nvPr>
            <p:ph type="body" sz="quarter" idx="10"/>
          </p:nvPr>
        </p:nvSpPr>
        <p:spPr/>
        <p:txBody>
          <a:bodyPr/>
          <a:lstStyle/>
          <a:p>
            <a:r>
              <a:rPr lang="en-US" dirty="0"/>
              <a:t>Create a model</a:t>
            </a:r>
          </a:p>
        </p:txBody>
      </p:sp>
      <p:pic>
        <p:nvPicPr>
          <p:cNvPr id="2" name="Picture 1">
            <a:extLst>
              <a:ext uri="{FF2B5EF4-FFF2-40B4-BE49-F238E27FC236}">
                <a16:creationId xmlns:a16="http://schemas.microsoft.com/office/drawing/2014/main" id="{0FCA4332-8B75-4CC1-9965-9A36CDB10D8E}"/>
              </a:ext>
            </a:extLst>
          </p:cNvPr>
          <p:cNvPicPr>
            <a:picLocks noChangeAspect="1"/>
          </p:cNvPicPr>
          <p:nvPr/>
        </p:nvPicPr>
        <p:blipFill>
          <a:blip r:embed="rId3"/>
          <a:stretch>
            <a:fillRect/>
          </a:stretch>
        </p:blipFill>
        <p:spPr>
          <a:xfrm>
            <a:off x="3184786" y="1679175"/>
            <a:ext cx="5822428" cy="3499651"/>
          </a:xfrm>
          <a:prstGeom prst="rect">
            <a:avLst/>
          </a:prstGeom>
        </p:spPr>
      </p:pic>
      <p:graphicFrame>
        <p:nvGraphicFramePr>
          <p:cNvPr id="7" name="Table 6">
            <a:extLst>
              <a:ext uri="{FF2B5EF4-FFF2-40B4-BE49-F238E27FC236}">
                <a16:creationId xmlns:a16="http://schemas.microsoft.com/office/drawing/2014/main" id="{A97BAD58-3393-4B5A-86E2-24DDC8697FE9}"/>
              </a:ext>
            </a:extLst>
          </p:cNvPr>
          <p:cNvGraphicFramePr>
            <a:graphicFrameLocks noGrp="1"/>
          </p:cNvGraphicFramePr>
          <p:nvPr>
            <p:extLst>
              <p:ext uri="{D42A27DB-BD31-4B8C-83A1-F6EECF244321}">
                <p14:modId xmlns:p14="http://schemas.microsoft.com/office/powerpoint/2010/main" val="2474389523"/>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spTree>
    <p:extLst>
      <p:ext uri="{BB962C8B-B14F-4D97-AF65-F5344CB8AC3E}">
        <p14:creationId xmlns:p14="http://schemas.microsoft.com/office/powerpoint/2010/main" val="1168847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4. Predict an answer</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Use the model to find the answer</a:t>
            </a:r>
          </a:p>
        </p:txBody>
      </p:sp>
      <p:pic>
        <p:nvPicPr>
          <p:cNvPr id="6" name="Picture 5">
            <a:extLst>
              <a:ext uri="{FF2B5EF4-FFF2-40B4-BE49-F238E27FC236}">
                <a16:creationId xmlns:a16="http://schemas.microsoft.com/office/drawing/2014/main" id="{F34309EC-5C3F-4AE1-8678-2FF50911CDC0}"/>
              </a:ext>
            </a:extLst>
          </p:cNvPr>
          <p:cNvPicPr>
            <a:picLocks noChangeAspect="1"/>
          </p:cNvPicPr>
          <p:nvPr/>
        </p:nvPicPr>
        <p:blipFill>
          <a:blip r:embed="rId3"/>
          <a:stretch>
            <a:fillRect/>
          </a:stretch>
        </p:blipFill>
        <p:spPr>
          <a:xfrm>
            <a:off x="3184786" y="1679175"/>
            <a:ext cx="5822428" cy="3499651"/>
          </a:xfrm>
          <a:prstGeom prst="rect">
            <a:avLst/>
          </a:prstGeom>
        </p:spPr>
      </p:pic>
      <p:cxnSp>
        <p:nvCxnSpPr>
          <p:cNvPr id="3" name="Straight Connector 2">
            <a:extLst>
              <a:ext uri="{FF2B5EF4-FFF2-40B4-BE49-F238E27FC236}">
                <a16:creationId xmlns:a16="http://schemas.microsoft.com/office/drawing/2014/main" id="{BFEFBB4C-FE0B-4EEE-A04D-E203215598E5}"/>
              </a:ext>
            </a:extLst>
          </p:cNvPr>
          <p:cNvCxnSpPr>
            <a:cxnSpLocks/>
          </p:cNvCxnSpPr>
          <p:nvPr/>
        </p:nvCxnSpPr>
        <p:spPr>
          <a:xfrm flipV="1">
            <a:off x="6493669" y="3000375"/>
            <a:ext cx="0" cy="1814513"/>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25F6EC-6337-4E93-B367-FC5018038AA5}"/>
              </a:ext>
            </a:extLst>
          </p:cNvPr>
          <p:cNvCxnSpPr>
            <a:cxnSpLocks/>
          </p:cNvCxnSpPr>
          <p:nvPr/>
        </p:nvCxnSpPr>
        <p:spPr>
          <a:xfrm>
            <a:off x="3779044" y="3364706"/>
            <a:ext cx="307895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B29E04B-CD2B-4874-948B-D55A49D743FE}"/>
              </a:ext>
            </a:extLst>
          </p:cNvPr>
          <p:cNvSpPr/>
          <p:nvPr/>
        </p:nvSpPr>
        <p:spPr>
          <a:xfrm>
            <a:off x="6443662" y="3314699"/>
            <a:ext cx="100013" cy="10001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715AF03C-0625-444E-BBF6-6F212317BC0A}"/>
              </a:ext>
            </a:extLst>
          </p:cNvPr>
          <p:cNvGraphicFramePr>
            <a:graphicFrameLocks noGrp="1"/>
          </p:cNvGraphicFramePr>
          <p:nvPr>
            <p:extLst>
              <p:ext uri="{D42A27DB-BD31-4B8C-83A1-F6EECF244321}">
                <p14:modId xmlns:p14="http://schemas.microsoft.com/office/powerpoint/2010/main" val="2474389523"/>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sp>
        <p:nvSpPr>
          <p:cNvPr id="11" name="Content Placeholder 3">
            <a:extLst>
              <a:ext uri="{FF2B5EF4-FFF2-40B4-BE49-F238E27FC236}">
                <a16:creationId xmlns:a16="http://schemas.microsoft.com/office/drawing/2014/main" id="{E651441A-7DDF-45C0-BE9D-6FEBB13ECFC9}"/>
              </a:ext>
            </a:extLst>
          </p:cNvPr>
          <p:cNvSpPr>
            <a:spLocks noGrp="1"/>
          </p:cNvSpPr>
          <p:nvPr>
            <p:ph idx="1"/>
          </p:nvPr>
        </p:nvSpPr>
        <p:spPr>
          <a:xfrm>
            <a:off x="312420" y="1212981"/>
            <a:ext cx="11567160" cy="5197150"/>
          </a:xfrm>
        </p:spPr>
        <p:txBody>
          <a:bodyPr/>
          <a:lstStyle/>
          <a:p>
            <a:r>
              <a:rPr lang="en-US" dirty="0"/>
              <a:t>How much 1.35 carat diamond cost these days?</a:t>
            </a:r>
          </a:p>
        </p:txBody>
      </p:sp>
    </p:spTree>
    <p:extLst>
      <p:ext uri="{BB962C8B-B14F-4D97-AF65-F5344CB8AC3E}">
        <p14:creationId xmlns:p14="http://schemas.microsoft.com/office/powerpoint/2010/main" val="318055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4. Predict an answer</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Create a confidence interval</a:t>
            </a:r>
          </a:p>
        </p:txBody>
      </p:sp>
      <p:pic>
        <p:nvPicPr>
          <p:cNvPr id="6" name="Picture 5">
            <a:extLst>
              <a:ext uri="{FF2B5EF4-FFF2-40B4-BE49-F238E27FC236}">
                <a16:creationId xmlns:a16="http://schemas.microsoft.com/office/drawing/2014/main" id="{92C4B1E8-B67E-4FD5-B714-742299AB289C}"/>
              </a:ext>
            </a:extLst>
          </p:cNvPr>
          <p:cNvPicPr>
            <a:picLocks noChangeAspect="1"/>
          </p:cNvPicPr>
          <p:nvPr/>
        </p:nvPicPr>
        <p:blipFill>
          <a:blip r:embed="rId3"/>
          <a:stretch>
            <a:fillRect/>
          </a:stretch>
        </p:blipFill>
        <p:spPr>
          <a:xfrm>
            <a:off x="3184786" y="1679175"/>
            <a:ext cx="5822428" cy="3499651"/>
          </a:xfrm>
          <a:prstGeom prst="rect">
            <a:avLst/>
          </a:prstGeom>
        </p:spPr>
      </p:pic>
      <p:sp>
        <p:nvSpPr>
          <p:cNvPr id="2" name="Oval 1">
            <a:extLst>
              <a:ext uri="{FF2B5EF4-FFF2-40B4-BE49-F238E27FC236}">
                <a16:creationId xmlns:a16="http://schemas.microsoft.com/office/drawing/2014/main" id="{8438148A-58FB-40ED-9480-94DEFFBB6DD1}"/>
              </a:ext>
            </a:extLst>
          </p:cNvPr>
          <p:cNvSpPr/>
          <p:nvPr/>
        </p:nvSpPr>
        <p:spPr>
          <a:xfrm>
            <a:off x="6443662" y="3314699"/>
            <a:ext cx="100013" cy="10001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3AE2964A-AB81-430A-A1EF-294328B4D44E}"/>
              </a:ext>
            </a:extLst>
          </p:cNvPr>
          <p:cNvSpPr/>
          <p:nvPr/>
        </p:nvSpPr>
        <p:spPr>
          <a:xfrm rot="8806650">
            <a:off x="4160269" y="3361574"/>
            <a:ext cx="4133352" cy="367717"/>
          </a:xfrm>
          <a:prstGeom prst="parallelogram">
            <a:avLst>
              <a:gd name="adj" fmla="val 62052"/>
            </a:avLst>
          </a:prstGeom>
          <a:solidFill>
            <a:schemeClr val="accent2">
              <a:alpha val="5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871155EC-50C1-4A0F-A63E-4D0C6EAB397C}"/>
              </a:ext>
            </a:extLst>
          </p:cNvPr>
          <p:cNvGraphicFramePr>
            <a:graphicFrameLocks noGrp="1"/>
          </p:cNvGraphicFramePr>
          <p:nvPr>
            <p:extLst>
              <p:ext uri="{D42A27DB-BD31-4B8C-83A1-F6EECF244321}">
                <p14:modId xmlns:p14="http://schemas.microsoft.com/office/powerpoint/2010/main" val="2474389523"/>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cxnSp>
        <p:nvCxnSpPr>
          <p:cNvPr id="11" name="Straight Connector 10">
            <a:extLst>
              <a:ext uri="{FF2B5EF4-FFF2-40B4-BE49-F238E27FC236}">
                <a16:creationId xmlns:a16="http://schemas.microsoft.com/office/drawing/2014/main" id="{1853F3E4-2914-411C-B98D-24054F5AA0A0}"/>
              </a:ext>
            </a:extLst>
          </p:cNvPr>
          <p:cNvCxnSpPr>
            <a:cxnSpLocks/>
          </p:cNvCxnSpPr>
          <p:nvPr/>
        </p:nvCxnSpPr>
        <p:spPr>
          <a:xfrm flipV="1">
            <a:off x="6493669" y="3000375"/>
            <a:ext cx="0" cy="1814513"/>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EA95F0-F9A6-48A3-86FC-450CA194B34A}"/>
              </a:ext>
            </a:extLst>
          </p:cNvPr>
          <p:cNvCxnSpPr>
            <a:cxnSpLocks/>
          </p:cNvCxnSpPr>
          <p:nvPr/>
        </p:nvCxnSpPr>
        <p:spPr>
          <a:xfrm>
            <a:off x="3779044" y="3364706"/>
            <a:ext cx="307895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6E8E68-62B9-4B87-A9D7-2EF7DC78A214}"/>
              </a:ext>
            </a:extLst>
          </p:cNvPr>
          <p:cNvCxnSpPr>
            <a:cxnSpLocks/>
          </p:cNvCxnSpPr>
          <p:nvPr/>
        </p:nvCxnSpPr>
        <p:spPr>
          <a:xfrm>
            <a:off x="3779044" y="3573138"/>
            <a:ext cx="3078956" cy="0"/>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FC113C-5A53-4B75-AB29-087A9303DA36}"/>
              </a:ext>
            </a:extLst>
          </p:cNvPr>
          <p:cNvCxnSpPr>
            <a:cxnSpLocks/>
          </p:cNvCxnSpPr>
          <p:nvPr/>
        </p:nvCxnSpPr>
        <p:spPr>
          <a:xfrm>
            <a:off x="3779044" y="3176447"/>
            <a:ext cx="3078956" cy="0"/>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39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a:t>5. Copy other people’s work</a:t>
            </a:r>
            <a:endParaRPr lang="en-US" dirty="0"/>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15" name="Content Placeholder 14">
            <a:extLst>
              <a:ext uri="{FF2B5EF4-FFF2-40B4-BE49-F238E27FC236}">
                <a16:creationId xmlns:a16="http://schemas.microsoft.com/office/drawing/2014/main" id="{72165DA5-4A14-4A4B-840B-EFB6D8C5D19C}"/>
              </a:ext>
            </a:extLst>
          </p:cNvPr>
          <p:cNvPicPr>
            <a:picLocks noGrp="1" noChangeAspect="1"/>
          </p:cNvPicPr>
          <p:nvPr>
            <p:ph idx="1"/>
          </p:nvPr>
        </p:nvPicPr>
        <p:blipFill>
          <a:blip r:embed="rId3"/>
          <a:stretch>
            <a:fillRect/>
          </a:stretch>
        </p:blipFill>
        <p:spPr>
          <a:xfrm>
            <a:off x="1476023" y="1212850"/>
            <a:ext cx="9239955" cy="5197475"/>
          </a:xfrm>
          <a:prstGeom prst="rect">
            <a:avLst/>
          </a:prstGeom>
        </p:spPr>
      </p:pic>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Cortana Intelligence Gallery (</a:t>
            </a:r>
            <a:r>
              <a:rPr lang="en-US" dirty="0">
                <a:hlinkClick r:id="rId4"/>
              </a:rPr>
              <a:t>https://gallery.cortanaintelligence.com/</a:t>
            </a:r>
            <a:r>
              <a:rPr lang="en-US" dirty="0"/>
              <a:t>) </a:t>
            </a:r>
          </a:p>
        </p:txBody>
      </p:sp>
    </p:spTree>
    <p:extLst>
      <p:ext uri="{BB962C8B-B14F-4D97-AF65-F5344CB8AC3E}">
        <p14:creationId xmlns:p14="http://schemas.microsoft.com/office/powerpoint/2010/main" val="9534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dirty="0">
                <a:solidFill>
                  <a:schemeClr val="bg1">
                    <a:lumMod val="50000"/>
                  </a:schemeClr>
                </a:solidFill>
              </a:rPr>
              <a:t>Data Science </a:t>
            </a:r>
          </a:p>
          <a:p>
            <a:pPr>
              <a:lnSpc>
                <a:spcPct val="250000"/>
              </a:lnSpc>
            </a:pPr>
            <a:r>
              <a:rPr lang="en-US" sz="1800" b="1" dirty="0"/>
              <a:t>Data Science process – TDSP (Team Data Science Process)</a:t>
            </a:r>
          </a:p>
          <a:p>
            <a:pPr>
              <a:lnSpc>
                <a:spcPct val="250000"/>
              </a:lnSpc>
            </a:pPr>
            <a:r>
              <a:rPr lang="en-US" sz="1800" b="1" dirty="0">
                <a:solidFill>
                  <a:schemeClr val="bg1">
                    <a:lumMod val="50000"/>
                  </a:schemeClr>
                </a:solidFill>
              </a:rPr>
              <a:t>Data Science Tools</a:t>
            </a:r>
          </a:p>
          <a:p>
            <a:pPr>
              <a:lnSpc>
                <a:spcPct val="250000"/>
              </a:lnSpc>
            </a:pPr>
            <a:r>
              <a:rPr lang="en-US" sz="1800" b="1" dirty="0">
                <a:solidFill>
                  <a:schemeClr val="bg1">
                    <a:lumMod val="50000"/>
                  </a:schemeClr>
                </a:solidFill>
              </a:rPr>
              <a:t>Hand on Labs</a:t>
            </a: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EAE596D-7AF9-4691-A2D8-C5697A47FFD0}"/>
              </a:ext>
            </a:extLst>
          </p:cNvPr>
          <p:cNvPicPr>
            <a:picLocks noChangeAspect="1"/>
          </p:cNvPicPr>
          <p:nvPr/>
        </p:nvPicPr>
        <p:blipFill>
          <a:blip r:embed="rId3"/>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333464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A482-1B8E-4245-A278-1DFF6A45924D}"/>
              </a:ext>
            </a:extLst>
          </p:cNvPr>
          <p:cNvSpPr>
            <a:spLocks noGrp="1"/>
          </p:cNvSpPr>
          <p:nvPr>
            <p:ph type="title"/>
          </p:nvPr>
        </p:nvSpPr>
        <p:spPr/>
        <p:txBody>
          <a:bodyPr/>
          <a:lstStyle/>
          <a:p>
            <a:r>
              <a:rPr lang="en-US" dirty="0"/>
              <a:t>What</a:t>
            </a:r>
            <a:r>
              <a:rPr lang="ko-KR" altLang="en-US" dirty="0"/>
              <a:t> </a:t>
            </a:r>
            <a:r>
              <a:rPr lang="en-US" altLang="ko-KR" dirty="0"/>
              <a:t>is</a:t>
            </a:r>
            <a:r>
              <a:rPr lang="ko-KR" altLang="en-US" dirty="0"/>
              <a:t> </a:t>
            </a:r>
            <a:r>
              <a:rPr lang="en-US" altLang="ko-KR" dirty="0"/>
              <a:t>Machine</a:t>
            </a:r>
            <a:r>
              <a:rPr lang="ko-KR" altLang="en-US" dirty="0"/>
              <a:t> </a:t>
            </a:r>
            <a:r>
              <a:rPr lang="en-US" altLang="ko-KR" dirty="0"/>
              <a:t>Learning?</a:t>
            </a:r>
            <a:endParaRPr lang="en-US" dirty="0"/>
          </a:p>
        </p:txBody>
      </p:sp>
      <p:sp>
        <p:nvSpPr>
          <p:cNvPr id="3" name="Content Placeholder 2">
            <a:extLst>
              <a:ext uri="{FF2B5EF4-FFF2-40B4-BE49-F238E27FC236}">
                <a16:creationId xmlns:a16="http://schemas.microsoft.com/office/drawing/2014/main" id="{5F64F110-4872-41CE-8013-6E99769F7EF0}"/>
              </a:ext>
            </a:extLst>
          </p:cNvPr>
          <p:cNvSpPr>
            <a:spLocks noGrp="1"/>
          </p:cNvSpPr>
          <p:nvPr>
            <p:ph idx="1"/>
          </p:nvPr>
        </p:nvSpPr>
        <p:spPr/>
        <p:txBody>
          <a:bodyPr/>
          <a:lstStyle/>
          <a:p>
            <a:r>
              <a:rPr lang="en-US" dirty="0"/>
              <a:t>Allows computers to use existing data to forecast future behaviors, outcomes, and trends. Using machine learning, computers learn without being explicitly programmed.</a:t>
            </a:r>
          </a:p>
        </p:txBody>
      </p:sp>
      <p:sp>
        <p:nvSpPr>
          <p:cNvPr id="4" name="Text Placeholder 3">
            <a:extLst>
              <a:ext uri="{FF2B5EF4-FFF2-40B4-BE49-F238E27FC236}">
                <a16:creationId xmlns:a16="http://schemas.microsoft.com/office/drawing/2014/main" id="{6BE8DA4A-7903-4CFB-B296-7CB1E07D9D87}"/>
              </a:ext>
            </a:extLst>
          </p:cNvPr>
          <p:cNvSpPr>
            <a:spLocks noGrp="1"/>
          </p:cNvSpPr>
          <p:nvPr>
            <p:ph type="body" sz="quarter" idx="10"/>
          </p:nvPr>
        </p:nvSpPr>
        <p:spPr/>
        <p:txBody>
          <a:bodyPr/>
          <a:lstStyle/>
          <a:p>
            <a:r>
              <a:rPr lang="en-US" dirty="0"/>
              <a:t>Machine learning is a data science technique</a:t>
            </a:r>
          </a:p>
        </p:txBody>
      </p:sp>
    </p:spTree>
    <p:extLst>
      <p:ext uri="{BB962C8B-B14F-4D97-AF65-F5344CB8AC3E}">
        <p14:creationId xmlns:p14="http://schemas.microsoft.com/office/powerpoint/2010/main" val="2772736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9A8A3-D671-4265-9D59-9BF9591A2C03}"/>
              </a:ext>
            </a:extLst>
          </p:cNvPr>
          <p:cNvSpPr>
            <a:spLocks noGrp="1"/>
          </p:cNvSpPr>
          <p:nvPr>
            <p:ph type="title"/>
          </p:nvPr>
        </p:nvSpPr>
        <p:spPr/>
        <p:txBody>
          <a:bodyPr>
            <a:normAutofit/>
          </a:bodyPr>
          <a:lstStyle/>
          <a:p>
            <a:r>
              <a:rPr lang="en-US" dirty="0"/>
              <a:t>Data Science process – TDSP (Team Data Science Process)</a:t>
            </a:r>
          </a:p>
        </p:txBody>
      </p:sp>
      <p:sp>
        <p:nvSpPr>
          <p:cNvPr id="7" name="Content Placeholder 6">
            <a:extLst>
              <a:ext uri="{FF2B5EF4-FFF2-40B4-BE49-F238E27FC236}">
                <a16:creationId xmlns:a16="http://schemas.microsoft.com/office/drawing/2014/main" id="{7595EF32-3D4D-4FB1-8407-6346A57A2FFF}"/>
              </a:ext>
            </a:extLst>
          </p:cNvPr>
          <p:cNvSpPr>
            <a:spLocks noGrp="1"/>
          </p:cNvSpPr>
          <p:nvPr>
            <p:ph idx="1"/>
          </p:nvPr>
        </p:nvSpPr>
        <p:spPr>
          <a:xfrm>
            <a:off x="312420" y="1212981"/>
            <a:ext cx="11567160" cy="5197150"/>
          </a:xfrm>
        </p:spPr>
        <p:txBody>
          <a:bodyPr>
            <a:normAutofit/>
          </a:bodyPr>
          <a:lstStyle/>
          <a:p>
            <a:pPr marL="342900" indent="-342900">
              <a:lnSpc>
                <a:spcPct val="200000"/>
              </a:lnSpc>
              <a:buFont typeface="+mj-lt"/>
              <a:buAutoNum type="arabicPeriod"/>
            </a:pPr>
            <a:r>
              <a:rPr lang="en-US" sz="1600" dirty="0"/>
              <a:t>Business understanding</a:t>
            </a:r>
          </a:p>
          <a:p>
            <a:pPr marL="342900" indent="-342900">
              <a:lnSpc>
                <a:spcPct val="200000"/>
              </a:lnSpc>
              <a:buFont typeface="+mj-lt"/>
              <a:buAutoNum type="arabicPeriod"/>
            </a:pPr>
            <a:r>
              <a:rPr lang="en-US" sz="1600" dirty="0"/>
              <a:t>Data acquisition and understanding</a:t>
            </a:r>
          </a:p>
          <a:p>
            <a:pPr marL="342900" indent="-342900">
              <a:lnSpc>
                <a:spcPct val="200000"/>
              </a:lnSpc>
              <a:buFont typeface="+mj-lt"/>
              <a:buAutoNum type="arabicPeriod"/>
            </a:pPr>
            <a:r>
              <a:rPr lang="en-US" sz="1600" dirty="0"/>
              <a:t>Modeling</a:t>
            </a:r>
          </a:p>
          <a:p>
            <a:pPr marL="342900" indent="-342900">
              <a:lnSpc>
                <a:spcPct val="200000"/>
              </a:lnSpc>
              <a:buFont typeface="+mj-lt"/>
              <a:buAutoNum type="arabicPeriod"/>
            </a:pPr>
            <a:r>
              <a:rPr lang="en-US" sz="1600" dirty="0"/>
              <a:t>Deployment</a:t>
            </a:r>
          </a:p>
          <a:p>
            <a:pPr marL="342900" indent="-342900">
              <a:lnSpc>
                <a:spcPct val="200000"/>
              </a:lnSpc>
              <a:buFont typeface="+mj-lt"/>
              <a:buAutoNum type="arabicPeriod"/>
            </a:pPr>
            <a:r>
              <a:rPr lang="en-US" sz="1600" dirty="0"/>
              <a:t>Customer Acceptance</a:t>
            </a:r>
          </a:p>
        </p:txBody>
      </p:sp>
      <p:sp>
        <p:nvSpPr>
          <p:cNvPr id="8" name="Text Placeholder 7">
            <a:extLst>
              <a:ext uri="{FF2B5EF4-FFF2-40B4-BE49-F238E27FC236}">
                <a16:creationId xmlns:a16="http://schemas.microsoft.com/office/drawing/2014/main" id="{191788FC-0ED8-4C89-9255-1730B2A99D5A}"/>
              </a:ext>
            </a:extLst>
          </p:cNvPr>
          <p:cNvSpPr>
            <a:spLocks noGrp="1"/>
          </p:cNvSpPr>
          <p:nvPr>
            <p:ph type="body" sz="quarter" idx="10"/>
          </p:nvPr>
        </p:nvSpPr>
        <p:spPr/>
        <p:txBody>
          <a:bodyPr/>
          <a:lstStyle/>
          <a:p>
            <a:r>
              <a:rPr lang="en-US" dirty="0"/>
              <a:t>Data Science Lifecycle</a:t>
            </a:r>
          </a:p>
        </p:txBody>
      </p:sp>
      <p:pic>
        <p:nvPicPr>
          <p:cNvPr id="1026" name="Picture 2" descr="TDSP-Lifecycle">
            <a:extLst>
              <a:ext uri="{FF2B5EF4-FFF2-40B4-BE49-F238E27FC236}">
                <a16:creationId xmlns:a16="http://schemas.microsoft.com/office/drawing/2014/main" id="{7D2D520F-AB1A-4FB4-8548-C511F0624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451" y="1231416"/>
            <a:ext cx="7519534" cy="516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57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600" dirty="0"/>
              <a:t>Define objectives</a:t>
            </a:r>
          </a:p>
          <a:p>
            <a:pPr lvl="1"/>
            <a:r>
              <a:rPr lang="en-US" sz="1400" dirty="0"/>
              <a:t>Identify key business variables </a:t>
            </a:r>
          </a:p>
          <a:p>
            <a:pPr lvl="1"/>
            <a:r>
              <a:rPr lang="en-US" sz="1400" dirty="0"/>
              <a:t>Project goal </a:t>
            </a:r>
          </a:p>
          <a:p>
            <a:pPr lvl="1"/>
            <a:r>
              <a:rPr lang="en-US" sz="1400" dirty="0"/>
              <a:t>Question</a:t>
            </a:r>
          </a:p>
          <a:p>
            <a:pPr lvl="1"/>
            <a:r>
              <a:rPr lang="en-US" sz="1400" dirty="0"/>
              <a:t>Success metrics</a:t>
            </a:r>
          </a:p>
          <a:p>
            <a:endParaRPr lang="en-US" sz="1600" dirty="0"/>
          </a:p>
          <a:p>
            <a:r>
              <a:rPr lang="en-US" sz="1600" dirty="0"/>
              <a:t>Identify data sources </a:t>
            </a:r>
          </a:p>
          <a:p>
            <a:pPr lvl="1"/>
            <a:r>
              <a:rPr lang="en-US" sz="1400" dirty="0"/>
              <a:t>Data sources that contain known examples of answers</a:t>
            </a:r>
          </a:p>
          <a:p>
            <a:pPr lvl="1"/>
            <a:r>
              <a:rPr lang="en-US" sz="1400" dirty="0"/>
              <a:t>Data characteristics</a:t>
            </a:r>
          </a:p>
          <a:p>
            <a:pPr lvl="1"/>
            <a:r>
              <a:rPr lang="en-US" sz="1400" dirty="0"/>
              <a:t>Data quality </a:t>
            </a:r>
          </a:p>
          <a:p>
            <a:pPr lvl="1"/>
            <a:r>
              <a:rPr lang="en-US" sz="1400" dirty="0"/>
              <a:t>Tools and language</a:t>
            </a:r>
          </a:p>
          <a:p>
            <a:pPr lvl="1"/>
            <a:r>
              <a:rPr lang="en-US" sz="1400" dirty="0"/>
              <a:t>Security</a:t>
            </a:r>
          </a:p>
          <a:p>
            <a:pPr lvl="2"/>
            <a:r>
              <a:rPr lang="en-US" sz="1200" dirty="0"/>
              <a:t>Encryption, Audit, Access control</a:t>
            </a:r>
          </a:p>
          <a:p>
            <a:pPr marL="0" indent="0">
              <a:buNone/>
            </a:pPr>
            <a:endParaRPr lang="en-US" sz="1600" dirty="0"/>
          </a:p>
          <a:p>
            <a:r>
              <a:rPr lang="en-US" sz="1600" dirty="0"/>
              <a:t>Artifacts</a:t>
            </a:r>
          </a:p>
          <a:p>
            <a:pPr lvl="1"/>
            <a:r>
              <a:rPr lang="en-US" sz="1400" dirty="0"/>
              <a:t>Documents</a:t>
            </a:r>
          </a:p>
          <a:p>
            <a:pPr lvl="1"/>
            <a:r>
              <a:rPr lang="en-US" sz="1400" dirty="0"/>
              <a:t>Data sources</a:t>
            </a:r>
          </a:p>
          <a:p>
            <a:pPr lvl="1"/>
            <a:r>
              <a:rPr lang="en-US" sz="1400" dirty="0"/>
              <a:t>Data</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Analyze business needs</a:t>
            </a:r>
          </a:p>
        </p:txBody>
      </p:sp>
      <p:pic>
        <p:nvPicPr>
          <p:cNvPr id="6" name="Picture 5">
            <a:extLst>
              <a:ext uri="{FF2B5EF4-FFF2-40B4-BE49-F238E27FC236}">
                <a16:creationId xmlns:a16="http://schemas.microsoft.com/office/drawing/2014/main" id="{BDB4E5A4-C506-41E4-8742-CE79DCA3A274}"/>
              </a:ext>
            </a:extLst>
          </p:cNvPr>
          <p:cNvPicPr>
            <a:picLocks noChangeAspect="1"/>
          </p:cNvPicPr>
          <p:nvPr/>
        </p:nvPicPr>
        <p:blipFill>
          <a:blip r:embed="rId3"/>
          <a:stretch>
            <a:fillRect/>
          </a:stretch>
        </p:blipFill>
        <p:spPr>
          <a:xfrm>
            <a:off x="8059008" y="2589561"/>
            <a:ext cx="3820570" cy="3820570"/>
          </a:xfrm>
          <a:prstGeom prst="rect">
            <a:avLst/>
          </a:prstGeom>
        </p:spPr>
      </p:pic>
    </p:spTree>
    <p:extLst>
      <p:ext uri="{BB962C8B-B14F-4D97-AF65-F5344CB8AC3E}">
        <p14:creationId xmlns:p14="http://schemas.microsoft.com/office/powerpoint/2010/main" val="195760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fontScale="92500" lnSpcReduction="10000"/>
          </a:bodyPr>
          <a:lstStyle/>
          <a:p>
            <a:pPr marL="0" lvl="0" indent="0" defTabSz="932742" latinLnBrk="0">
              <a:lnSpc>
                <a:spcPct val="100000"/>
              </a:lnSpc>
              <a:spcBef>
                <a:spcPts val="0"/>
              </a:spcBef>
              <a:buNone/>
            </a:pPr>
            <a:r>
              <a:rPr lang="en-US" sz="2400" dirty="0">
                <a:solidFill>
                  <a:srgbClr val="505050"/>
                </a:solidFill>
                <a:latin typeface="Segoe UI Light"/>
              </a:rPr>
              <a:t>Wide World Importers is a company that imports and distributes products in </a:t>
            </a:r>
            <a:r>
              <a:rPr lang="en-US" sz="2400" dirty="0">
                <a:solidFill>
                  <a:srgbClr val="002050">
                    <a:lumMod val="75000"/>
                  </a:srgbClr>
                </a:solidFill>
                <a:latin typeface="Segoe UI Light"/>
              </a:rPr>
              <a:t>multiple countries</a:t>
            </a:r>
            <a:r>
              <a:rPr lang="en-US" sz="2400" dirty="0">
                <a:solidFill>
                  <a:srgbClr val="505050"/>
                </a:solidFill>
                <a:latin typeface="Segoe UI Light"/>
              </a:rPr>
              <a:t> around the globe.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With several thousand employees, Information Technology is at the heart of our business operations, and has a significant cost.</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Business sample case </a:t>
            </a:r>
          </a:p>
        </p:txBody>
      </p:sp>
    </p:spTree>
    <p:extLst>
      <p:ext uri="{BB962C8B-B14F-4D97-AF65-F5344CB8AC3E}">
        <p14:creationId xmlns:p14="http://schemas.microsoft.com/office/powerpoint/2010/main" val="3599379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fontScale="92500" lnSpcReduction="10000"/>
          </a:bodyPr>
          <a:lstStyle/>
          <a:p>
            <a:pPr marL="0" lvl="0" indent="0" defTabSz="932742" latinLnBrk="0">
              <a:lnSpc>
                <a:spcPct val="100000"/>
              </a:lnSpc>
              <a:spcBef>
                <a:spcPts val="0"/>
              </a:spcBef>
              <a:buNone/>
            </a:pPr>
            <a:r>
              <a:rPr lang="en-US" sz="2400" dirty="0">
                <a:solidFill>
                  <a:srgbClr val="505050"/>
                </a:solidFill>
                <a:latin typeface="Segoe UI Light"/>
              </a:rPr>
              <a:t>Wide World Importers is a company that imports and distributes products in </a:t>
            </a:r>
            <a:r>
              <a:rPr lang="en-US" sz="2400" b="1" dirty="0">
                <a:solidFill>
                  <a:srgbClr val="00B050"/>
                </a:solidFill>
                <a:latin typeface="Segoe UI Light"/>
              </a:rPr>
              <a:t>multiple countries </a:t>
            </a:r>
            <a:r>
              <a:rPr lang="en-US" sz="2400" dirty="0">
                <a:solidFill>
                  <a:srgbClr val="505050"/>
                </a:solidFill>
                <a:latin typeface="Segoe UI Light"/>
              </a:rPr>
              <a:t>around the globe.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With </a:t>
            </a:r>
            <a:r>
              <a:rPr lang="en-US" sz="2400" b="1" dirty="0">
                <a:solidFill>
                  <a:srgbClr val="00B050"/>
                </a:solidFill>
                <a:latin typeface="Segoe UI Light"/>
              </a:rPr>
              <a:t>several thousand employees</a:t>
            </a:r>
            <a:r>
              <a:rPr lang="en-US" sz="2400" dirty="0">
                <a:solidFill>
                  <a:srgbClr val="505050"/>
                </a:solidFill>
                <a:latin typeface="Segoe UI Light"/>
              </a:rPr>
              <a:t>, Information Technology is at the heart of our business operations, and has a </a:t>
            </a:r>
            <a:r>
              <a:rPr lang="en-US" sz="2400" b="1" dirty="0">
                <a:solidFill>
                  <a:srgbClr val="00B050"/>
                </a:solidFill>
                <a:latin typeface="Segoe UI Light"/>
              </a:rPr>
              <a:t>significant cost</a:t>
            </a:r>
            <a:r>
              <a:rPr lang="en-US" sz="2400" dirty="0">
                <a:solidFill>
                  <a:srgbClr val="505050"/>
                </a:solidFill>
                <a:latin typeface="Segoe UI Light"/>
              </a:rPr>
              <a:t>.</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Since we handle materials in multiple countries, we have a </a:t>
            </a:r>
            <a:r>
              <a:rPr lang="en-US" sz="2400" b="1" dirty="0">
                <a:solidFill>
                  <a:srgbClr val="00B050"/>
                </a:solidFill>
                <a:latin typeface="Segoe UI Light"/>
              </a:rPr>
              <a:t>lot of private data</a:t>
            </a:r>
            <a:r>
              <a:rPr lang="en-US" sz="2400" dirty="0">
                <a:solidFill>
                  <a:srgbClr val="505050"/>
                </a:solidFill>
                <a:latin typeface="Segoe UI Light"/>
              </a:rPr>
              <a:t>, </a:t>
            </a:r>
            <a:r>
              <a:rPr lang="en-US" sz="2400" b="1" dirty="0">
                <a:solidFill>
                  <a:srgbClr val="00B050"/>
                </a:solidFill>
                <a:latin typeface="Segoe UI Light"/>
              </a:rPr>
              <a:t>financial information</a:t>
            </a:r>
            <a:r>
              <a:rPr lang="en-US" sz="2400" dirty="0">
                <a:solidFill>
                  <a:srgbClr val="505050"/>
                </a:solidFill>
                <a:latin typeface="Segoe UI Light"/>
              </a:rPr>
              <a:t>, and other </a:t>
            </a:r>
            <a:r>
              <a:rPr lang="en-US" sz="2400" b="1" dirty="0">
                <a:solidFill>
                  <a:srgbClr val="00B050"/>
                </a:solidFill>
                <a:latin typeface="Segoe UI Light"/>
              </a:rPr>
              <a:t>targets</a:t>
            </a:r>
            <a:r>
              <a:rPr lang="en-US" sz="2400" dirty="0">
                <a:solidFill>
                  <a:srgbClr val="505050"/>
                </a:solidFill>
                <a:latin typeface="Segoe UI Light"/>
              </a:rPr>
              <a:t> which have a </a:t>
            </a:r>
            <a:r>
              <a:rPr lang="en-US" sz="2400" b="1" dirty="0">
                <a:solidFill>
                  <a:srgbClr val="00B050"/>
                </a:solidFill>
                <a:latin typeface="Segoe UI Light"/>
              </a:rPr>
              <a:t>high security profile</a:t>
            </a:r>
            <a:r>
              <a:rPr lang="en-US" sz="2400" dirty="0">
                <a:solidFill>
                  <a:srgbClr val="505050"/>
                </a:solidFill>
                <a:latin typeface="Segoe UI Light"/>
              </a:rPr>
              <a:t>. We are concerned with both </a:t>
            </a:r>
            <a:r>
              <a:rPr lang="en-US" sz="2400" b="1" dirty="0">
                <a:solidFill>
                  <a:srgbClr val="00B050"/>
                </a:solidFill>
                <a:latin typeface="Segoe UI Light"/>
              </a:rPr>
              <a:t>external and internal </a:t>
            </a:r>
            <a:r>
              <a:rPr lang="en-US" sz="2400" dirty="0">
                <a:solidFill>
                  <a:srgbClr val="505050"/>
                </a:solidFill>
                <a:latin typeface="Segoe UI Light"/>
              </a:rPr>
              <a:t>attacks. In addition, many of our employees work in remote locations, some on ships and other </a:t>
            </a:r>
            <a:r>
              <a:rPr lang="en-US" sz="2400" b="1" dirty="0">
                <a:solidFill>
                  <a:srgbClr val="00B050"/>
                </a:solidFill>
                <a:latin typeface="Segoe UI Light"/>
              </a:rPr>
              <a:t>challenging environments</a:t>
            </a:r>
            <a:r>
              <a:rPr lang="en-US" sz="2400" dirty="0">
                <a:solidFill>
                  <a:srgbClr val="505050"/>
                </a:solidFill>
                <a:latin typeface="Segoe UI Light"/>
              </a:rPr>
              <a:t>.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All of our IT systems have been modernized, and we’re </a:t>
            </a:r>
            <a:r>
              <a:rPr lang="en-US" sz="2400" b="1" dirty="0">
                <a:solidFill>
                  <a:srgbClr val="00B050"/>
                </a:solidFill>
                <a:latin typeface="Segoe UI Light"/>
              </a:rPr>
              <a:t>taking in a significant amount of semi-structured data</a:t>
            </a:r>
            <a:r>
              <a:rPr lang="en-US" sz="2400" dirty="0">
                <a:solidFill>
                  <a:srgbClr val="505050"/>
                </a:solidFill>
                <a:latin typeface="Segoe UI Light"/>
              </a:rPr>
              <a:t> from computing devices – most of it </a:t>
            </a:r>
            <a:r>
              <a:rPr lang="en-US" sz="2400" b="1" dirty="0">
                <a:solidFill>
                  <a:srgbClr val="00B050"/>
                </a:solidFill>
                <a:latin typeface="Segoe UI Light"/>
              </a:rPr>
              <a:t>real-time</a:t>
            </a:r>
            <a:r>
              <a:rPr lang="en-US" sz="2400" dirty="0">
                <a:solidFill>
                  <a:srgbClr val="505050"/>
                </a:solidFill>
                <a:latin typeface="Segoe UI Light"/>
              </a:rPr>
              <a:t>. After talking with our IT leadership, we need a way to </a:t>
            </a:r>
            <a:r>
              <a:rPr lang="en-US" sz="2400" b="1" dirty="0">
                <a:solidFill>
                  <a:srgbClr val="00B050"/>
                </a:solidFill>
                <a:latin typeface="Segoe UI Light"/>
              </a:rPr>
              <a:t>determine anomalies</a:t>
            </a:r>
            <a:r>
              <a:rPr lang="en-US" sz="2400" dirty="0">
                <a:solidFill>
                  <a:srgbClr val="505050"/>
                </a:solidFill>
                <a:latin typeface="Segoe UI Light"/>
              </a:rPr>
              <a:t> within the </a:t>
            </a:r>
            <a:r>
              <a:rPr lang="en-US" sz="2400" b="1" dirty="0">
                <a:solidFill>
                  <a:srgbClr val="00B050"/>
                </a:solidFill>
                <a:latin typeface="Segoe UI Light"/>
              </a:rPr>
              <a:t>data streams </a:t>
            </a:r>
            <a:r>
              <a:rPr lang="en-US" sz="2400" dirty="0">
                <a:solidFill>
                  <a:srgbClr val="505050"/>
                </a:solidFill>
                <a:latin typeface="Segoe UI Light"/>
              </a:rPr>
              <a:t>we get, and have a way to </a:t>
            </a:r>
            <a:r>
              <a:rPr lang="en-US" sz="2400" b="1" dirty="0">
                <a:solidFill>
                  <a:srgbClr val="00B050"/>
                </a:solidFill>
                <a:latin typeface="Segoe UI Light"/>
              </a:rPr>
              <a:t>observe the anomalies </a:t>
            </a:r>
            <a:r>
              <a:rPr lang="en-US" sz="2400" dirty="0">
                <a:solidFill>
                  <a:srgbClr val="505050"/>
                </a:solidFill>
                <a:latin typeface="Segoe UI Light"/>
              </a:rPr>
              <a:t>in a </a:t>
            </a:r>
            <a:r>
              <a:rPr lang="en-US" sz="2400" b="1" dirty="0">
                <a:solidFill>
                  <a:srgbClr val="00B050"/>
                </a:solidFill>
                <a:latin typeface="Segoe UI Light"/>
              </a:rPr>
              <a:t>dashboard</a:t>
            </a:r>
            <a:r>
              <a:rPr lang="en-US" sz="2400" dirty="0">
                <a:solidFill>
                  <a:srgbClr val="505050"/>
                </a:solidFill>
                <a:latin typeface="Segoe UI Light"/>
              </a:rPr>
              <a:t> so that we can respond to outages, threats, and changes </a:t>
            </a:r>
            <a:r>
              <a:rPr lang="en-US" sz="2400" b="1" dirty="0">
                <a:solidFill>
                  <a:srgbClr val="00B050"/>
                </a:solidFill>
                <a:latin typeface="Segoe UI Light"/>
              </a:rPr>
              <a:t>quickly</a:t>
            </a:r>
            <a:r>
              <a:rPr lang="en-US" sz="2400" dirty="0">
                <a:solidFill>
                  <a:srgbClr val="505050"/>
                </a:solidFill>
                <a:latin typeface="Segoe UI Light"/>
              </a:rPr>
              <a:t>.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Design statements</a:t>
            </a:r>
          </a:p>
        </p:txBody>
      </p:sp>
    </p:spTree>
    <p:extLst>
      <p:ext uri="{BB962C8B-B14F-4D97-AF65-F5344CB8AC3E}">
        <p14:creationId xmlns:p14="http://schemas.microsoft.com/office/powerpoint/2010/main" val="7966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pic>
        <p:nvPicPr>
          <p:cNvPr id="3" name="Content Placeholder 2">
            <a:extLst>
              <a:ext uri="{FF2B5EF4-FFF2-40B4-BE49-F238E27FC236}">
                <a16:creationId xmlns:a16="http://schemas.microsoft.com/office/drawing/2014/main" id="{41E2FA2C-7BC1-481F-A717-4FF3B19F8E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273" y="1212850"/>
            <a:ext cx="9355455" cy="5197475"/>
          </a:xfrm>
        </p:spPr>
      </p:pic>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Solution Diagram</a:t>
            </a:r>
          </a:p>
        </p:txBody>
      </p:sp>
    </p:spTree>
    <p:extLst>
      <p:ext uri="{BB962C8B-B14F-4D97-AF65-F5344CB8AC3E}">
        <p14:creationId xmlns:p14="http://schemas.microsoft.com/office/powerpoint/2010/main" val="1866819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8750-FB5F-4E1F-BBA7-98BA92DC607C}"/>
              </a:ext>
            </a:extLst>
          </p:cNvPr>
          <p:cNvSpPr>
            <a:spLocks noGrp="1"/>
          </p:cNvSpPr>
          <p:nvPr>
            <p:ph type="title"/>
          </p:nvPr>
        </p:nvSpPr>
        <p:spPr/>
        <p:txBody>
          <a:bodyPr/>
          <a:lstStyle/>
          <a:p>
            <a:r>
              <a:rPr lang="en-US" dirty="0"/>
              <a:t>1. Business Understanding</a:t>
            </a:r>
          </a:p>
        </p:txBody>
      </p:sp>
      <p:sp>
        <p:nvSpPr>
          <p:cNvPr id="3" name="Text Placeholder 2">
            <a:extLst>
              <a:ext uri="{FF2B5EF4-FFF2-40B4-BE49-F238E27FC236}">
                <a16:creationId xmlns:a16="http://schemas.microsoft.com/office/drawing/2014/main" id="{65085D95-E4B0-4075-BD23-B6170361D749}"/>
              </a:ext>
            </a:extLst>
          </p:cNvPr>
          <p:cNvSpPr>
            <a:spLocks noGrp="1"/>
          </p:cNvSpPr>
          <p:nvPr>
            <p:ph type="body" sz="quarter" idx="12"/>
          </p:nvPr>
        </p:nvSpPr>
        <p:spPr/>
        <p:txBody>
          <a:bodyPr/>
          <a:lstStyle/>
          <a:p>
            <a:r>
              <a:rPr lang="en-US" dirty="0"/>
              <a:t>Data Science process – TDSP </a:t>
            </a:r>
          </a:p>
        </p:txBody>
      </p:sp>
      <p:pic>
        <p:nvPicPr>
          <p:cNvPr id="7" name="Content Placeholder 6">
            <a:extLst>
              <a:ext uri="{FF2B5EF4-FFF2-40B4-BE49-F238E27FC236}">
                <a16:creationId xmlns:a16="http://schemas.microsoft.com/office/drawing/2014/main" id="{EE00056D-D572-4E58-9F43-B1C555A689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5006" y="1212850"/>
            <a:ext cx="9201988" cy="5197475"/>
          </a:xfrm>
        </p:spPr>
      </p:pic>
      <p:sp>
        <p:nvSpPr>
          <p:cNvPr id="5" name="Text Placeholder 4">
            <a:extLst>
              <a:ext uri="{FF2B5EF4-FFF2-40B4-BE49-F238E27FC236}">
                <a16:creationId xmlns:a16="http://schemas.microsoft.com/office/drawing/2014/main" id="{6EBC6CF8-CFEE-49FF-9750-767E2A71A836}"/>
              </a:ext>
            </a:extLst>
          </p:cNvPr>
          <p:cNvSpPr>
            <a:spLocks noGrp="1"/>
          </p:cNvSpPr>
          <p:nvPr>
            <p:ph type="body" sz="quarter" idx="10"/>
          </p:nvPr>
        </p:nvSpPr>
        <p:spPr/>
        <p:txBody>
          <a:bodyPr/>
          <a:lstStyle/>
          <a:p>
            <a:r>
              <a:rPr lang="en-US" dirty="0"/>
              <a:t>Report</a:t>
            </a:r>
          </a:p>
        </p:txBody>
      </p:sp>
    </p:spTree>
    <p:extLst>
      <p:ext uri="{BB962C8B-B14F-4D97-AF65-F5344CB8AC3E}">
        <p14:creationId xmlns:p14="http://schemas.microsoft.com/office/powerpoint/2010/main" val="266866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Scenario #1: Small to medium tabular dataset in a local files</a:t>
            </a:r>
          </a:p>
          <a:p>
            <a:endParaRPr lang="en-US" dirty="0"/>
          </a:p>
          <a:p>
            <a:endParaRPr lang="en-US" dirty="0"/>
          </a:p>
          <a:p>
            <a:endParaRPr lang="en-US" dirty="0"/>
          </a:p>
          <a:p>
            <a:endParaRPr lang="en-US" dirty="0"/>
          </a:p>
          <a:p>
            <a:endParaRPr lang="en-US" dirty="0"/>
          </a:p>
          <a:p>
            <a:endParaRPr lang="en-US" dirty="0"/>
          </a:p>
          <a:p>
            <a:r>
              <a:rPr lang="en-US" dirty="0"/>
              <a:t>Scenario #2: Small to medium dataset of local files that require processing</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Scenario #3: Big data in local files, target Hive database in Azure HDInsight Hadoop clusters</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Solution Diagram</a:t>
            </a:r>
          </a:p>
        </p:txBody>
      </p:sp>
      <p:pic>
        <p:nvPicPr>
          <p:cNvPr id="3" name="Picture 2">
            <a:extLst>
              <a:ext uri="{FF2B5EF4-FFF2-40B4-BE49-F238E27FC236}">
                <a16:creationId xmlns:a16="http://schemas.microsoft.com/office/drawing/2014/main" id="{85442A44-1710-4319-B46D-42C0D22DA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370" y="1476290"/>
            <a:ext cx="2978355" cy="1090909"/>
          </a:xfrm>
          <a:prstGeom prst="rect">
            <a:avLst/>
          </a:prstGeom>
        </p:spPr>
      </p:pic>
      <p:pic>
        <p:nvPicPr>
          <p:cNvPr id="5" name="Picture 4">
            <a:extLst>
              <a:ext uri="{FF2B5EF4-FFF2-40B4-BE49-F238E27FC236}">
                <a16:creationId xmlns:a16="http://schemas.microsoft.com/office/drawing/2014/main" id="{89C7F716-9006-4886-A7E9-E34B02351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928" y="3342167"/>
            <a:ext cx="7295238" cy="1038095"/>
          </a:xfrm>
          <a:prstGeom prst="rect">
            <a:avLst/>
          </a:prstGeom>
        </p:spPr>
      </p:pic>
      <p:pic>
        <p:nvPicPr>
          <p:cNvPr id="7" name="Picture 6">
            <a:extLst>
              <a:ext uri="{FF2B5EF4-FFF2-40B4-BE49-F238E27FC236}">
                <a16:creationId xmlns:a16="http://schemas.microsoft.com/office/drawing/2014/main" id="{7C45B6E1-F9C7-4441-8DD0-4B0177304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300" y="5468841"/>
            <a:ext cx="7658494" cy="1098606"/>
          </a:xfrm>
          <a:prstGeom prst="rect">
            <a:avLst/>
          </a:prstGeom>
        </p:spPr>
      </p:pic>
    </p:spTree>
    <p:extLst>
      <p:ext uri="{BB962C8B-B14F-4D97-AF65-F5344CB8AC3E}">
        <p14:creationId xmlns:p14="http://schemas.microsoft.com/office/powerpoint/2010/main" val="1185485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Ingest the data</a:t>
            </a:r>
          </a:p>
          <a:p>
            <a:pPr lvl="1"/>
            <a:r>
              <a:rPr lang="en-US" dirty="0"/>
              <a:t>Move the data from source to target location</a:t>
            </a:r>
          </a:p>
          <a:p>
            <a:pPr lvl="1"/>
            <a:endParaRPr lang="en-US" dirty="0"/>
          </a:p>
          <a:p>
            <a:r>
              <a:rPr lang="en-US" dirty="0"/>
              <a:t>Explore the data</a:t>
            </a:r>
          </a:p>
          <a:p>
            <a:pPr lvl="1"/>
            <a:r>
              <a:rPr lang="en-US" dirty="0"/>
              <a:t>Data cleaning </a:t>
            </a:r>
          </a:p>
          <a:p>
            <a:pPr lvl="2"/>
            <a:r>
              <a:rPr lang="en-US" dirty="0"/>
              <a:t>Incomplete</a:t>
            </a:r>
          </a:p>
          <a:p>
            <a:pPr lvl="2"/>
            <a:r>
              <a:rPr lang="en-US" dirty="0"/>
              <a:t>Noisy</a:t>
            </a:r>
          </a:p>
          <a:p>
            <a:pPr lvl="2"/>
            <a:r>
              <a:rPr lang="en-US" dirty="0"/>
              <a:t>Inconsistent</a:t>
            </a:r>
          </a:p>
          <a:p>
            <a:pPr lvl="1"/>
            <a:r>
              <a:rPr lang="en-US" dirty="0"/>
              <a:t>Audit the quality of data</a:t>
            </a:r>
          </a:p>
          <a:p>
            <a:pPr lvl="1"/>
            <a:r>
              <a:rPr lang="en-US" dirty="0"/>
              <a:t>Have better understand the patterns</a:t>
            </a:r>
          </a:p>
          <a:p>
            <a:pPr lvl="1"/>
            <a:r>
              <a:rPr lang="en-US" dirty="0"/>
              <a:t>Iterative works  </a:t>
            </a:r>
          </a:p>
          <a:p>
            <a:pPr lvl="1"/>
            <a:endParaRPr lang="en-US" dirty="0"/>
          </a:p>
          <a:p>
            <a:r>
              <a:rPr lang="en-US" dirty="0"/>
              <a:t>Set up a data pipeline</a:t>
            </a:r>
          </a:p>
          <a:p>
            <a:pPr lvl="1"/>
            <a:r>
              <a:rPr lang="en-US" dirty="0"/>
              <a:t>Score new data </a:t>
            </a:r>
          </a:p>
          <a:p>
            <a:pPr lvl="1"/>
            <a:r>
              <a:rPr lang="en-US" dirty="0"/>
              <a:t>Refresh the data regularly </a:t>
            </a:r>
          </a:p>
          <a:p>
            <a:pPr lvl="1"/>
            <a:r>
              <a:rPr lang="en-US" dirty="0"/>
              <a:t>Pipeline may be batch-based or a streaming or hybrid </a:t>
            </a:r>
          </a:p>
          <a:p>
            <a:pPr lvl="1"/>
            <a:endParaRPr lang="en-US" dirty="0"/>
          </a:p>
          <a:p>
            <a:r>
              <a:rPr lang="en-US" dirty="0"/>
              <a:t>Artifacts</a:t>
            </a:r>
          </a:p>
          <a:p>
            <a:pPr lvl="1"/>
            <a:r>
              <a:rPr lang="en-US" dirty="0"/>
              <a:t>Data quality report</a:t>
            </a:r>
          </a:p>
          <a:p>
            <a:pPr lvl="1"/>
            <a:r>
              <a:rPr lang="en-US" dirty="0"/>
              <a:t>Solution architecture</a:t>
            </a:r>
          </a:p>
          <a:p>
            <a:pPr lvl="1"/>
            <a:r>
              <a:rPr lang="en-US" dirty="0"/>
              <a:t>Checkpoint decision</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Acquire and understand data</a:t>
            </a:r>
          </a:p>
        </p:txBody>
      </p:sp>
    </p:spTree>
    <p:extLst>
      <p:ext uri="{BB962C8B-B14F-4D97-AF65-F5344CB8AC3E}">
        <p14:creationId xmlns:p14="http://schemas.microsoft.com/office/powerpoint/2010/main" val="1894239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600" dirty="0"/>
              <a:t>Goals</a:t>
            </a:r>
          </a:p>
          <a:p>
            <a:pPr lvl="1"/>
            <a:r>
              <a:rPr lang="en-US" sz="1400" dirty="0"/>
              <a:t>Optimal data features for the machine learning model</a:t>
            </a:r>
          </a:p>
          <a:p>
            <a:pPr lvl="1"/>
            <a:r>
              <a:rPr lang="en-US" sz="1400" dirty="0"/>
              <a:t>Build informative machine learning model that predicts the target most accurately</a:t>
            </a:r>
          </a:p>
          <a:p>
            <a:pPr lvl="1"/>
            <a:r>
              <a:rPr lang="en-US" sz="1400" dirty="0"/>
              <a:t>Experiment for machine learning model that is suitable for production</a:t>
            </a:r>
          </a:p>
          <a:p>
            <a:pPr lvl="1"/>
            <a:endParaRPr lang="en-US" sz="1400" dirty="0"/>
          </a:p>
          <a:p>
            <a:r>
              <a:rPr lang="en-US" sz="1600" dirty="0"/>
              <a:t>How to do it</a:t>
            </a:r>
          </a:p>
          <a:p>
            <a:pPr lvl="1"/>
            <a:r>
              <a:rPr lang="en-US" sz="1400" dirty="0"/>
              <a:t>Feature engineering</a:t>
            </a:r>
          </a:p>
          <a:p>
            <a:pPr lvl="2"/>
            <a:r>
              <a:rPr lang="en-US" sz="1200" dirty="0"/>
              <a:t>Aggregate and transform the raw variables to create the features </a:t>
            </a:r>
          </a:p>
          <a:p>
            <a:pPr lvl="2"/>
            <a:r>
              <a:rPr lang="en-US" sz="1200" dirty="0"/>
              <a:t>Requires a creative combination of domain expertise and insights</a:t>
            </a:r>
          </a:p>
          <a:p>
            <a:pPr lvl="1"/>
            <a:r>
              <a:rPr lang="en-US" sz="1400" dirty="0"/>
              <a:t>Model training</a:t>
            </a:r>
          </a:p>
          <a:p>
            <a:pPr lvl="2"/>
            <a:r>
              <a:rPr lang="en-US" sz="1200" dirty="0"/>
              <a:t>How to choose algorithms </a:t>
            </a:r>
          </a:p>
          <a:p>
            <a:pPr lvl="2"/>
            <a:r>
              <a:rPr lang="en-US" sz="1200" dirty="0"/>
              <a:t>Split, Build, Evaluate, Determine the best solution</a:t>
            </a:r>
          </a:p>
          <a:p>
            <a:pPr lvl="1"/>
            <a:endParaRPr lang="en-US" sz="1400" dirty="0"/>
          </a:p>
          <a:p>
            <a:r>
              <a:rPr lang="en-US" sz="1600" dirty="0"/>
              <a:t>Artifacts</a:t>
            </a:r>
          </a:p>
          <a:p>
            <a:pPr lvl="1"/>
            <a:r>
              <a:rPr lang="en-US" sz="1400" dirty="0"/>
              <a:t>Feature sets</a:t>
            </a:r>
          </a:p>
          <a:p>
            <a:pPr lvl="1"/>
            <a:r>
              <a:rPr lang="en-US" sz="1400" dirty="0"/>
              <a:t>Modeling report</a:t>
            </a:r>
          </a:p>
          <a:p>
            <a:pPr lvl="1"/>
            <a:r>
              <a:rPr lang="en-US" sz="1400" dirty="0"/>
              <a:t>Checkpoint decision</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spTree>
    <p:extLst>
      <p:ext uri="{BB962C8B-B14F-4D97-AF65-F5344CB8AC3E}">
        <p14:creationId xmlns:p14="http://schemas.microsoft.com/office/powerpoint/2010/main" val="3305978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chor="b"/>
          <a:lstStyle/>
          <a:p>
            <a:r>
              <a:rPr lang="en-US" altLang="ko-KR" dirty="0">
                <a:hlinkClick r:id="rId3"/>
              </a:rPr>
              <a:t>https://azuremlsimpleds.azurewebsites.net/simpleds/</a:t>
            </a:r>
            <a:r>
              <a:rPr lang="en-US" dirty="0"/>
              <a:t>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How to choose algorithms</a:t>
            </a:r>
          </a:p>
        </p:txBody>
      </p:sp>
      <p:pic>
        <p:nvPicPr>
          <p:cNvPr id="2" name="Picture 1">
            <a:extLst>
              <a:ext uri="{FF2B5EF4-FFF2-40B4-BE49-F238E27FC236}">
                <a16:creationId xmlns:a16="http://schemas.microsoft.com/office/drawing/2014/main" id="{99C87587-2A16-435C-86EE-41C3BAC8CA8A}"/>
              </a:ext>
            </a:extLst>
          </p:cNvPr>
          <p:cNvPicPr>
            <a:picLocks noChangeAspect="1"/>
          </p:cNvPicPr>
          <p:nvPr/>
        </p:nvPicPr>
        <p:blipFill>
          <a:blip r:embed="rId4"/>
          <a:stretch>
            <a:fillRect/>
          </a:stretch>
        </p:blipFill>
        <p:spPr>
          <a:xfrm>
            <a:off x="554182" y="1755466"/>
            <a:ext cx="11083636" cy="3347066"/>
          </a:xfrm>
          <a:prstGeom prst="rect">
            <a:avLst/>
          </a:prstGeom>
        </p:spPr>
      </p:pic>
    </p:spTree>
    <p:extLst>
      <p:ext uri="{BB962C8B-B14F-4D97-AF65-F5344CB8AC3E}">
        <p14:creationId xmlns:p14="http://schemas.microsoft.com/office/powerpoint/2010/main" val="38023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Machine Learning?</a:t>
            </a:r>
            <a:endParaRPr lang="en-US" dirty="0"/>
          </a:p>
        </p:txBody>
      </p:sp>
      <p:sp>
        <p:nvSpPr>
          <p:cNvPr id="9" name="Content Placeholder 8">
            <a:extLst>
              <a:ext uri="{FF2B5EF4-FFF2-40B4-BE49-F238E27FC236}">
                <a16:creationId xmlns:a16="http://schemas.microsoft.com/office/drawing/2014/main" id="{6D216341-3005-4654-8C27-65E89B898007}"/>
              </a:ext>
            </a:extLst>
          </p:cNvPr>
          <p:cNvSpPr>
            <a:spLocks noGrp="1"/>
          </p:cNvSpPr>
          <p:nvPr>
            <p:ph idx="1"/>
          </p:nvPr>
        </p:nvSpPr>
        <p:spPr/>
        <p:txBody>
          <a:bodyPr/>
          <a:lstStyle/>
          <a:p>
            <a:endParaRPr lang="en-US"/>
          </a:p>
        </p:txBody>
      </p:sp>
      <p:sp>
        <p:nvSpPr>
          <p:cNvPr id="10" name="Text Placeholder 9">
            <a:extLst>
              <a:ext uri="{FF2B5EF4-FFF2-40B4-BE49-F238E27FC236}">
                <a16:creationId xmlns:a16="http://schemas.microsoft.com/office/drawing/2014/main" id="{F77236E7-DF53-44F4-A38A-AB202BB89F6A}"/>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68B2-8327-4B74-9D89-46848E1FFACB}"/>
              </a:ext>
            </a:extLst>
          </p:cNvPr>
          <p:cNvSpPr>
            <a:spLocks noGrp="1"/>
          </p:cNvSpPr>
          <p:nvPr>
            <p:ph type="title"/>
          </p:nvPr>
        </p:nvSpPr>
        <p:spPr/>
        <p:txBody>
          <a:bodyPr/>
          <a:lstStyle/>
          <a:p>
            <a:r>
              <a:rPr lang="en-US" dirty="0"/>
              <a:t>3. Modeling</a:t>
            </a:r>
          </a:p>
        </p:txBody>
      </p:sp>
      <p:sp>
        <p:nvSpPr>
          <p:cNvPr id="3" name="Text Placeholder 2">
            <a:extLst>
              <a:ext uri="{FF2B5EF4-FFF2-40B4-BE49-F238E27FC236}">
                <a16:creationId xmlns:a16="http://schemas.microsoft.com/office/drawing/2014/main" id="{441DBEBB-36E6-4BE9-A936-3058B7DB2651}"/>
              </a:ext>
            </a:extLst>
          </p:cNvPr>
          <p:cNvSpPr>
            <a:spLocks noGrp="1"/>
          </p:cNvSpPr>
          <p:nvPr>
            <p:ph type="body" sz="quarter" idx="12"/>
          </p:nvPr>
        </p:nvSpPr>
        <p:spPr/>
        <p:txBody>
          <a:bodyPr/>
          <a:lstStyle/>
          <a:p>
            <a:r>
              <a:rPr lang="en-US" dirty="0"/>
              <a:t>Data Science process – TDSP </a:t>
            </a:r>
          </a:p>
        </p:txBody>
      </p:sp>
      <p:sp>
        <p:nvSpPr>
          <p:cNvPr id="4" name="Content Placeholder 3">
            <a:extLst>
              <a:ext uri="{FF2B5EF4-FFF2-40B4-BE49-F238E27FC236}">
                <a16:creationId xmlns:a16="http://schemas.microsoft.com/office/drawing/2014/main" id="{B04F0A65-0265-4B74-B26B-33688572015D}"/>
              </a:ext>
            </a:extLst>
          </p:cNvPr>
          <p:cNvSpPr>
            <a:spLocks noGrp="1"/>
          </p:cNvSpPr>
          <p:nvPr>
            <p:ph idx="1"/>
          </p:nvPr>
        </p:nvSpPr>
        <p:spPr/>
        <p:txBody>
          <a:bodyPr/>
          <a:lstStyle/>
          <a:p>
            <a:r>
              <a:rPr lang="en-US" dirty="0"/>
              <a:t>Basic Machine Learning Elements</a:t>
            </a:r>
          </a:p>
          <a:p>
            <a:endParaRPr lang="en-US" dirty="0"/>
          </a:p>
        </p:txBody>
      </p:sp>
      <p:sp>
        <p:nvSpPr>
          <p:cNvPr id="5" name="Text Placeholder 4">
            <a:extLst>
              <a:ext uri="{FF2B5EF4-FFF2-40B4-BE49-F238E27FC236}">
                <a16:creationId xmlns:a16="http://schemas.microsoft.com/office/drawing/2014/main" id="{ED569FD3-2231-4C22-B72C-91667857E5B8}"/>
              </a:ext>
            </a:extLst>
          </p:cNvPr>
          <p:cNvSpPr>
            <a:spLocks noGrp="1"/>
          </p:cNvSpPr>
          <p:nvPr>
            <p:ph type="body" sz="quarter" idx="10"/>
          </p:nvPr>
        </p:nvSpPr>
        <p:spPr/>
        <p:txBody>
          <a:bodyPr/>
          <a:lstStyle/>
          <a:p>
            <a:r>
              <a:rPr lang="en-US" dirty="0"/>
              <a:t>Model Training</a:t>
            </a:r>
          </a:p>
        </p:txBody>
      </p:sp>
      <p:grpSp>
        <p:nvGrpSpPr>
          <p:cNvPr id="68" name="Group 67">
            <a:extLst>
              <a:ext uri="{FF2B5EF4-FFF2-40B4-BE49-F238E27FC236}">
                <a16:creationId xmlns:a16="http://schemas.microsoft.com/office/drawing/2014/main" id="{0E6CE46B-C1A9-4B81-9E36-B4EAE9EF840B}"/>
              </a:ext>
            </a:extLst>
          </p:cNvPr>
          <p:cNvGrpSpPr/>
          <p:nvPr/>
        </p:nvGrpSpPr>
        <p:grpSpPr>
          <a:xfrm>
            <a:off x="2047026" y="1402860"/>
            <a:ext cx="8097949" cy="4837503"/>
            <a:chOff x="2047026" y="209646"/>
            <a:chExt cx="8097949" cy="6438716"/>
          </a:xfrm>
        </p:grpSpPr>
        <p:cxnSp>
          <p:nvCxnSpPr>
            <p:cNvPr id="37" name="Elbow Connector 44">
              <a:extLst>
                <a:ext uri="{FF2B5EF4-FFF2-40B4-BE49-F238E27FC236}">
                  <a16:creationId xmlns:a16="http://schemas.microsoft.com/office/drawing/2014/main" id="{3D65B8FF-19BD-4ED9-B8AD-7950CE5BF1C7}"/>
                </a:ext>
              </a:extLst>
            </p:cNvPr>
            <p:cNvCxnSpPr>
              <a:stCxn id="61" idx="2"/>
              <a:endCxn id="58" idx="0"/>
            </p:cNvCxnSpPr>
            <p:nvPr/>
          </p:nvCxnSpPr>
          <p:spPr>
            <a:xfrm rot="16200000" flipH="1">
              <a:off x="4428783" y="3002034"/>
              <a:ext cx="663258" cy="2309667"/>
            </a:xfrm>
            <a:prstGeom prst="bentConnector3">
              <a:avLst/>
            </a:prstGeom>
            <a:noFill/>
            <a:ln w="41275" cap="flat" cmpd="sng" algn="ctr">
              <a:solidFill>
                <a:srgbClr val="505050"/>
              </a:solidFill>
              <a:prstDash val="solid"/>
              <a:headEnd type="none"/>
              <a:tailEnd type="triangle"/>
            </a:ln>
            <a:effectLst/>
          </p:spPr>
        </p:cxnSp>
        <p:cxnSp>
          <p:nvCxnSpPr>
            <p:cNvPr id="38" name="Elbow Connector 52">
              <a:extLst>
                <a:ext uri="{FF2B5EF4-FFF2-40B4-BE49-F238E27FC236}">
                  <a16:creationId xmlns:a16="http://schemas.microsoft.com/office/drawing/2014/main" id="{349F2D2F-574F-40D3-B08A-BFA509B378BE}"/>
                </a:ext>
              </a:extLst>
            </p:cNvPr>
            <p:cNvCxnSpPr>
              <a:stCxn id="57" idx="2"/>
              <a:endCxn id="50" idx="0"/>
            </p:cNvCxnSpPr>
            <p:nvPr/>
          </p:nvCxnSpPr>
          <p:spPr>
            <a:xfrm rot="16200000" flipH="1">
              <a:off x="6894327" y="4964223"/>
              <a:ext cx="601230" cy="1209863"/>
            </a:xfrm>
            <a:prstGeom prst="bentConnector3">
              <a:avLst/>
            </a:prstGeom>
            <a:noFill/>
            <a:ln w="38100" cap="flat" cmpd="sng" algn="ctr">
              <a:solidFill>
                <a:srgbClr val="505050"/>
              </a:solidFill>
              <a:prstDash val="solid"/>
              <a:headEnd type="none"/>
              <a:tailEnd type="triangle"/>
            </a:ln>
            <a:effectLst/>
          </p:spPr>
        </p:cxnSp>
        <p:grpSp>
          <p:nvGrpSpPr>
            <p:cNvPr id="39" name="Group 38">
              <a:extLst>
                <a:ext uri="{FF2B5EF4-FFF2-40B4-BE49-F238E27FC236}">
                  <a16:creationId xmlns:a16="http://schemas.microsoft.com/office/drawing/2014/main" id="{D914F805-9260-40EB-9B07-790FDE460276}"/>
                </a:ext>
              </a:extLst>
            </p:cNvPr>
            <p:cNvGrpSpPr/>
            <p:nvPr/>
          </p:nvGrpSpPr>
          <p:grpSpPr>
            <a:xfrm>
              <a:off x="7027869" y="209646"/>
              <a:ext cx="3117106" cy="810327"/>
              <a:chOff x="7975830" y="155617"/>
              <a:chExt cx="3056264" cy="794510"/>
            </a:xfrm>
          </p:grpSpPr>
          <p:sp>
            <p:nvSpPr>
              <p:cNvPr id="66" name="Rounded Rectangle 2">
                <a:extLst>
                  <a:ext uri="{FF2B5EF4-FFF2-40B4-BE49-F238E27FC236}">
                    <a16:creationId xmlns:a16="http://schemas.microsoft.com/office/drawing/2014/main" id="{077687F6-4142-4A82-9241-7692C1E5DBD5}"/>
                  </a:ext>
                </a:extLst>
              </p:cNvPr>
              <p:cNvSpPr/>
              <p:nvPr/>
            </p:nvSpPr>
            <p:spPr bwMode="auto">
              <a:xfrm>
                <a:off x="7975830" y="155617"/>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Import Data</a:t>
                </a:r>
              </a:p>
            </p:txBody>
          </p:sp>
          <p:sp>
            <p:nvSpPr>
              <p:cNvPr id="67" name="Oval 66">
                <a:extLst>
                  <a:ext uri="{FF2B5EF4-FFF2-40B4-BE49-F238E27FC236}">
                    <a16:creationId xmlns:a16="http://schemas.microsoft.com/office/drawing/2014/main" id="{CC967CFC-DDDF-415B-A6FE-05264C90B7EC}"/>
                  </a:ext>
                </a:extLst>
              </p:cNvPr>
              <p:cNvSpPr/>
              <p:nvPr/>
            </p:nvSpPr>
            <p:spPr bwMode="auto">
              <a:xfrm>
                <a:off x="9328116" y="766641"/>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68A3C96F-994A-43F9-B79C-EF6F24CD818D}"/>
                </a:ext>
              </a:extLst>
            </p:cNvPr>
            <p:cNvGrpSpPr/>
            <p:nvPr/>
          </p:nvGrpSpPr>
          <p:grpSpPr>
            <a:xfrm>
              <a:off x="7027869" y="1588476"/>
              <a:ext cx="3117106" cy="912675"/>
              <a:chOff x="7975830" y="1507533"/>
              <a:chExt cx="3056264" cy="894861"/>
            </a:xfrm>
          </p:grpSpPr>
          <p:sp>
            <p:nvSpPr>
              <p:cNvPr id="63" name="Rounded Rectangle 6">
                <a:extLst>
                  <a:ext uri="{FF2B5EF4-FFF2-40B4-BE49-F238E27FC236}">
                    <a16:creationId xmlns:a16="http://schemas.microsoft.com/office/drawing/2014/main" id="{9B780B78-72D7-4BF1-8B1B-D433A1395AB0}"/>
                  </a:ext>
                </a:extLst>
              </p:cNvPr>
              <p:cNvSpPr/>
              <p:nvPr/>
            </p:nvSpPr>
            <p:spPr bwMode="auto">
              <a:xfrm>
                <a:off x="7975830" y="1613217"/>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Preprocess</a:t>
                </a:r>
              </a:p>
            </p:txBody>
          </p:sp>
          <p:sp>
            <p:nvSpPr>
              <p:cNvPr id="64" name="Oval 63">
                <a:extLst>
                  <a:ext uri="{FF2B5EF4-FFF2-40B4-BE49-F238E27FC236}">
                    <a16:creationId xmlns:a16="http://schemas.microsoft.com/office/drawing/2014/main" id="{C83516A7-AA74-4007-A047-0BE15AABF730}"/>
                  </a:ext>
                </a:extLst>
              </p:cNvPr>
              <p:cNvSpPr/>
              <p:nvPr/>
            </p:nvSpPr>
            <p:spPr bwMode="auto">
              <a:xfrm>
                <a:off x="9327329" y="1507533"/>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A883E515-CFD2-4385-956B-445B27D19CA9}"/>
                  </a:ext>
                </a:extLst>
              </p:cNvPr>
              <p:cNvSpPr/>
              <p:nvPr/>
            </p:nvSpPr>
            <p:spPr bwMode="auto">
              <a:xfrm>
                <a:off x="9327329" y="221890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28BD674-3D8E-403F-9A19-5638AB8861BB}"/>
                </a:ext>
              </a:extLst>
            </p:cNvPr>
            <p:cNvGrpSpPr/>
            <p:nvPr/>
          </p:nvGrpSpPr>
          <p:grpSpPr>
            <a:xfrm>
              <a:off x="2047026" y="3128140"/>
              <a:ext cx="3117106" cy="801295"/>
              <a:chOff x="3430994" y="2998521"/>
              <a:chExt cx="3056264" cy="785655"/>
            </a:xfrm>
          </p:grpSpPr>
          <p:sp>
            <p:nvSpPr>
              <p:cNvPr id="61" name="Rounded Rectangle 8">
                <a:extLst>
                  <a:ext uri="{FF2B5EF4-FFF2-40B4-BE49-F238E27FC236}">
                    <a16:creationId xmlns:a16="http://schemas.microsoft.com/office/drawing/2014/main" id="{21DE4F1C-8207-4865-B692-EC3717564901}"/>
                  </a:ext>
                </a:extLst>
              </p:cNvPr>
              <p:cNvSpPr/>
              <p:nvPr/>
            </p:nvSpPr>
            <p:spPr bwMode="auto">
              <a:xfrm>
                <a:off x="3430994" y="2998521"/>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Algorithm</a:t>
                </a:r>
              </a:p>
            </p:txBody>
          </p:sp>
          <p:sp>
            <p:nvSpPr>
              <p:cNvPr id="62" name="Oval 61">
                <a:extLst>
                  <a:ext uri="{FF2B5EF4-FFF2-40B4-BE49-F238E27FC236}">
                    <a16:creationId xmlns:a16="http://schemas.microsoft.com/office/drawing/2014/main" id="{6DE4C96C-6360-4604-8725-2411699E27C9}"/>
                  </a:ext>
                </a:extLst>
              </p:cNvPr>
              <p:cNvSpPr/>
              <p:nvPr/>
            </p:nvSpPr>
            <p:spPr bwMode="auto">
              <a:xfrm>
                <a:off x="4859171" y="3600690"/>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FFB454FE-7DA3-41B9-B941-7E3FBFBA56B8}"/>
                </a:ext>
              </a:extLst>
            </p:cNvPr>
            <p:cNvGrpSpPr/>
            <p:nvPr/>
          </p:nvGrpSpPr>
          <p:grpSpPr>
            <a:xfrm>
              <a:off x="5031456" y="4488502"/>
              <a:ext cx="3117106" cy="898160"/>
              <a:chOff x="6114641" y="4350949"/>
              <a:chExt cx="3056264" cy="880628"/>
            </a:xfrm>
          </p:grpSpPr>
          <p:sp>
            <p:nvSpPr>
              <p:cNvPr id="57" name="Rounded Rectangle 9">
                <a:extLst>
                  <a:ext uri="{FF2B5EF4-FFF2-40B4-BE49-F238E27FC236}">
                    <a16:creationId xmlns:a16="http://schemas.microsoft.com/office/drawing/2014/main" id="{91B46CF7-0E05-4C70-A5CF-7661494F9CA1}"/>
                  </a:ext>
                </a:extLst>
              </p:cNvPr>
              <p:cNvSpPr/>
              <p:nvPr/>
            </p:nvSpPr>
            <p:spPr bwMode="auto">
              <a:xfrm>
                <a:off x="6114641" y="4432274"/>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Train Model</a:t>
                </a:r>
              </a:p>
            </p:txBody>
          </p:sp>
          <p:sp>
            <p:nvSpPr>
              <p:cNvPr id="58" name="Oval 57">
                <a:extLst>
                  <a:ext uri="{FF2B5EF4-FFF2-40B4-BE49-F238E27FC236}">
                    <a16:creationId xmlns:a16="http://schemas.microsoft.com/office/drawing/2014/main" id="{E66A2F8F-672C-4AF4-855A-52E9908D872A}"/>
                  </a:ext>
                </a:extLst>
              </p:cNvPr>
              <p:cNvSpPr/>
              <p:nvPr/>
            </p:nvSpPr>
            <p:spPr bwMode="auto">
              <a:xfrm>
                <a:off x="6893257" y="435094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4BE5B8B-6D00-40EE-8118-0243CC00264B}"/>
                  </a:ext>
                </a:extLst>
              </p:cNvPr>
              <p:cNvSpPr/>
              <p:nvPr/>
            </p:nvSpPr>
            <p:spPr bwMode="auto">
              <a:xfrm>
                <a:off x="8032081" y="435094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0C168288-279E-4008-8DB6-46A81E4308B4}"/>
                  </a:ext>
                </a:extLst>
              </p:cNvPr>
              <p:cNvSpPr/>
              <p:nvPr/>
            </p:nvSpPr>
            <p:spPr bwMode="auto">
              <a:xfrm>
                <a:off x="7563177" y="5048091"/>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D199A68-1A0E-43D9-9CAF-5B9DBFC91BB8}"/>
                </a:ext>
              </a:extLst>
            </p:cNvPr>
            <p:cNvGrpSpPr/>
            <p:nvPr/>
          </p:nvGrpSpPr>
          <p:grpSpPr>
            <a:xfrm>
              <a:off x="7027869" y="3058681"/>
              <a:ext cx="3117106" cy="931508"/>
              <a:chOff x="7975830" y="2829858"/>
              <a:chExt cx="3056264" cy="913326"/>
            </a:xfrm>
          </p:grpSpPr>
          <p:sp>
            <p:nvSpPr>
              <p:cNvPr id="53" name="Rounded Rectangle 7">
                <a:extLst>
                  <a:ext uri="{FF2B5EF4-FFF2-40B4-BE49-F238E27FC236}">
                    <a16:creationId xmlns:a16="http://schemas.microsoft.com/office/drawing/2014/main" id="{87F5EA08-0C4D-44DB-A7EE-24BEA8F20886}"/>
                  </a:ext>
                </a:extLst>
              </p:cNvPr>
              <p:cNvSpPr/>
              <p:nvPr/>
            </p:nvSpPr>
            <p:spPr bwMode="auto">
              <a:xfrm>
                <a:off x="7975830" y="2949042"/>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Split Data</a:t>
                </a:r>
              </a:p>
            </p:txBody>
          </p:sp>
          <p:sp>
            <p:nvSpPr>
              <p:cNvPr id="54" name="Oval 53">
                <a:extLst>
                  <a:ext uri="{FF2B5EF4-FFF2-40B4-BE49-F238E27FC236}">
                    <a16:creationId xmlns:a16="http://schemas.microsoft.com/office/drawing/2014/main" id="{499E0982-DAA6-458B-BF80-352C8017E877}"/>
                  </a:ext>
                </a:extLst>
              </p:cNvPr>
              <p:cNvSpPr/>
              <p:nvPr/>
            </p:nvSpPr>
            <p:spPr bwMode="auto">
              <a:xfrm>
                <a:off x="9327329" y="282985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13231B1-4185-44CF-A643-C71BB8EB1C36}"/>
                  </a:ext>
                </a:extLst>
              </p:cNvPr>
              <p:cNvSpPr/>
              <p:nvPr/>
            </p:nvSpPr>
            <p:spPr bwMode="auto">
              <a:xfrm>
                <a:off x="8542421" y="3540792"/>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56E51F9-E13F-4294-AC3E-1C9A55EDBFE4}"/>
                  </a:ext>
                </a:extLst>
              </p:cNvPr>
              <p:cNvSpPr/>
              <p:nvPr/>
            </p:nvSpPr>
            <p:spPr bwMode="auto">
              <a:xfrm>
                <a:off x="10194807" y="355969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70EAADC7-126E-463B-9E76-85A1ABE1B538}"/>
                </a:ext>
              </a:extLst>
            </p:cNvPr>
            <p:cNvCxnSpPr/>
            <p:nvPr/>
          </p:nvCxnSpPr>
          <p:spPr>
            <a:xfrm>
              <a:off x="8487447" y="1093973"/>
              <a:ext cx="8499" cy="469959"/>
            </a:xfrm>
            <a:prstGeom prst="straightConnector1">
              <a:avLst/>
            </a:prstGeom>
            <a:noFill/>
            <a:ln w="44450" cap="flat" cmpd="sng" algn="ctr">
              <a:solidFill>
                <a:srgbClr val="505050"/>
              </a:solidFill>
              <a:prstDash val="solid"/>
              <a:round/>
              <a:headEnd type="none" w="med" len="med"/>
              <a:tailEnd type="triangle" w="med" len="med"/>
            </a:ln>
            <a:effectLst/>
          </p:spPr>
        </p:cxnSp>
        <p:cxnSp>
          <p:nvCxnSpPr>
            <p:cNvPr id="45" name="Straight Arrow Connector 44">
              <a:extLst>
                <a:ext uri="{FF2B5EF4-FFF2-40B4-BE49-F238E27FC236}">
                  <a16:creationId xmlns:a16="http://schemas.microsoft.com/office/drawing/2014/main" id="{38CE834F-168F-460B-B0CD-6B3E886B61BA}"/>
                </a:ext>
              </a:extLst>
            </p:cNvPr>
            <p:cNvCxnSpPr/>
            <p:nvPr/>
          </p:nvCxnSpPr>
          <p:spPr>
            <a:xfrm>
              <a:off x="8495946" y="2555241"/>
              <a:ext cx="8499" cy="469959"/>
            </a:xfrm>
            <a:prstGeom prst="straightConnector1">
              <a:avLst/>
            </a:prstGeom>
            <a:noFill/>
            <a:ln w="44450" cap="flat" cmpd="sng" algn="ctr">
              <a:solidFill>
                <a:srgbClr val="505050"/>
              </a:solidFill>
              <a:prstDash val="solid"/>
              <a:round/>
              <a:headEnd type="none" w="med" len="med"/>
              <a:tailEnd type="triangle" w="med" len="med"/>
            </a:ln>
            <a:effectLst/>
          </p:spPr>
        </p:cxnSp>
        <p:cxnSp>
          <p:nvCxnSpPr>
            <p:cNvPr id="46" name="Elbow Connector 38">
              <a:extLst>
                <a:ext uri="{FF2B5EF4-FFF2-40B4-BE49-F238E27FC236}">
                  <a16:creationId xmlns:a16="http://schemas.microsoft.com/office/drawing/2014/main" id="{4FD5CB8B-3A4F-4797-853A-CB208D8FBD97}"/>
                </a:ext>
              </a:extLst>
            </p:cNvPr>
            <p:cNvCxnSpPr>
              <a:stCxn id="55" idx="5"/>
              <a:endCxn id="59" idx="0"/>
            </p:cNvCxnSpPr>
            <p:nvPr/>
          </p:nvCxnSpPr>
          <p:spPr>
            <a:xfrm rot="5400000">
              <a:off x="7145283" y="3874960"/>
              <a:ext cx="544996" cy="682080"/>
            </a:xfrm>
            <a:prstGeom prst="bentConnector3">
              <a:avLst/>
            </a:prstGeom>
            <a:noFill/>
            <a:ln w="41275" cap="flat" cmpd="sng" algn="ctr">
              <a:solidFill>
                <a:srgbClr val="505050"/>
              </a:solidFill>
              <a:prstDash val="solid"/>
              <a:headEnd type="none"/>
              <a:tailEnd type="triangle"/>
            </a:ln>
            <a:effectLst/>
          </p:spPr>
        </p:cxnSp>
        <p:cxnSp>
          <p:nvCxnSpPr>
            <p:cNvPr id="47" name="Straight Arrow Connector 46">
              <a:extLst>
                <a:ext uri="{FF2B5EF4-FFF2-40B4-BE49-F238E27FC236}">
                  <a16:creationId xmlns:a16="http://schemas.microsoft.com/office/drawing/2014/main" id="{11D9A3FF-FEFF-47EA-BCAF-263A15681BDC}"/>
                </a:ext>
              </a:extLst>
            </p:cNvPr>
            <p:cNvCxnSpPr/>
            <p:nvPr/>
          </p:nvCxnSpPr>
          <p:spPr>
            <a:xfrm>
              <a:off x="9376443" y="4018538"/>
              <a:ext cx="36099" cy="1802469"/>
            </a:xfrm>
            <a:prstGeom prst="straightConnector1">
              <a:avLst/>
            </a:prstGeom>
            <a:noFill/>
            <a:ln w="44450" cap="flat" cmpd="sng" algn="ctr">
              <a:solidFill>
                <a:srgbClr val="505050"/>
              </a:solidFill>
              <a:prstDash val="solid"/>
              <a:round/>
              <a:headEnd type="none" w="med" len="med"/>
              <a:tailEnd type="triangle" w="med" len="med"/>
            </a:ln>
            <a:effectLst/>
          </p:spPr>
        </p:cxnSp>
        <p:grpSp>
          <p:nvGrpSpPr>
            <p:cNvPr id="48" name="Group 47">
              <a:extLst>
                <a:ext uri="{FF2B5EF4-FFF2-40B4-BE49-F238E27FC236}">
                  <a16:creationId xmlns:a16="http://schemas.microsoft.com/office/drawing/2014/main" id="{AEE2623C-CDC6-4165-A67F-201FAD723A76}"/>
                </a:ext>
              </a:extLst>
            </p:cNvPr>
            <p:cNvGrpSpPr/>
            <p:nvPr/>
          </p:nvGrpSpPr>
          <p:grpSpPr>
            <a:xfrm>
              <a:off x="6987067" y="5849362"/>
              <a:ext cx="3117106" cy="799000"/>
              <a:chOff x="8032081" y="5685245"/>
              <a:chExt cx="3056264" cy="783403"/>
            </a:xfrm>
          </p:grpSpPr>
          <p:grpSp>
            <p:nvGrpSpPr>
              <p:cNvPr id="49" name="Group 48">
                <a:extLst>
                  <a:ext uri="{FF2B5EF4-FFF2-40B4-BE49-F238E27FC236}">
                    <a16:creationId xmlns:a16="http://schemas.microsoft.com/office/drawing/2014/main" id="{234CC920-3848-406F-99BF-A89D00450211}"/>
                  </a:ext>
                </a:extLst>
              </p:cNvPr>
              <p:cNvGrpSpPr/>
              <p:nvPr/>
            </p:nvGrpSpPr>
            <p:grpSpPr>
              <a:xfrm>
                <a:off x="8032081" y="5685245"/>
                <a:ext cx="3056264" cy="783403"/>
                <a:chOff x="8706235" y="5668189"/>
                <a:chExt cx="3056264" cy="783403"/>
              </a:xfrm>
            </p:grpSpPr>
            <p:sp>
              <p:nvSpPr>
                <p:cNvPr id="51" name="Rounded Rectangle 10">
                  <a:extLst>
                    <a:ext uri="{FF2B5EF4-FFF2-40B4-BE49-F238E27FC236}">
                      <a16:creationId xmlns:a16="http://schemas.microsoft.com/office/drawing/2014/main" id="{183D243A-0AF0-4BC5-A2F7-B278632234E8}"/>
                    </a:ext>
                  </a:extLst>
                </p:cNvPr>
                <p:cNvSpPr/>
                <p:nvPr/>
              </p:nvSpPr>
              <p:spPr bwMode="auto">
                <a:xfrm>
                  <a:off x="8706235" y="5768099"/>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Score Model</a:t>
                  </a:r>
                </a:p>
              </p:txBody>
            </p:sp>
            <p:sp>
              <p:nvSpPr>
                <p:cNvPr id="52" name="Oval 51">
                  <a:extLst>
                    <a:ext uri="{FF2B5EF4-FFF2-40B4-BE49-F238E27FC236}">
                      <a16:creationId xmlns:a16="http://schemas.microsoft.com/office/drawing/2014/main" id="{A56C4E54-CA26-4641-BBFE-E96B3D04DCBB}"/>
                    </a:ext>
                  </a:extLst>
                </p:cNvPr>
                <p:cNvSpPr/>
                <p:nvPr/>
              </p:nvSpPr>
              <p:spPr bwMode="auto">
                <a:xfrm>
                  <a:off x="10980313" y="566818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Oval 49">
                <a:extLst>
                  <a:ext uri="{FF2B5EF4-FFF2-40B4-BE49-F238E27FC236}">
                    <a16:creationId xmlns:a16="http://schemas.microsoft.com/office/drawing/2014/main" id="{3C00AD2F-A66C-429D-96E7-670DCB48899B}"/>
                  </a:ext>
                </a:extLst>
              </p:cNvPr>
              <p:cNvSpPr/>
              <p:nvPr/>
            </p:nvSpPr>
            <p:spPr bwMode="auto">
              <a:xfrm>
                <a:off x="8741098" y="5705262"/>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14645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800" dirty="0"/>
              <a:t>Operationalize the model </a:t>
            </a:r>
          </a:p>
          <a:p>
            <a:pPr lvl="1"/>
            <a:r>
              <a:rPr lang="en-US" sz="1600" dirty="0"/>
              <a:t>Apply trained model to application for real-time or batch basis predictions</a:t>
            </a:r>
          </a:p>
          <a:p>
            <a:pPr lvl="1"/>
            <a:r>
              <a:rPr lang="en-US" sz="1600" dirty="0"/>
              <a:t>Expose the model as API interface to consume it easy</a:t>
            </a:r>
          </a:p>
          <a:p>
            <a:endParaRPr lang="en-US" sz="1800" dirty="0"/>
          </a:p>
          <a:p>
            <a:r>
              <a:rPr lang="en-US" sz="1800" dirty="0"/>
              <a:t>Artifacts</a:t>
            </a:r>
          </a:p>
          <a:p>
            <a:pPr lvl="1"/>
            <a:r>
              <a:rPr lang="en-US" sz="1600" dirty="0"/>
              <a:t>Status dashboard of system health and key metrics</a:t>
            </a:r>
          </a:p>
          <a:p>
            <a:pPr lvl="1"/>
            <a:r>
              <a:rPr lang="en-US" sz="1600" dirty="0"/>
              <a:t>Final modeling report with deployment details</a:t>
            </a:r>
          </a:p>
          <a:p>
            <a:pPr lvl="1"/>
            <a:r>
              <a:rPr lang="en-US" sz="1600" dirty="0"/>
              <a:t>Final solution architecture document</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spTree>
    <p:extLst>
      <p:ext uri="{BB962C8B-B14F-4D97-AF65-F5344CB8AC3E}">
        <p14:creationId xmlns:p14="http://schemas.microsoft.com/office/powerpoint/2010/main" val="412651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5. Customer Acceptance</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2000" dirty="0"/>
              <a:t>System validation</a:t>
            </a:r>
          </a:p>
          <a:p>
            <a:pPr lvl="1"/>
            <a:r>
              <a:rPr lang="en-US" sz="1800" dirty="0"/>
              <a:t>Confirm the deployed model and pipeline are meeting customer needs</a:t>
            </a:r>
          </a:p>
          <a:p>
            <a:pPr lvl="1"/>
            <a:r>
              <a:rPr lang="en-US" sz="1800" dirty="0"/>
              <a:t>Monitor systems</a:t>
            </a:r>
          </a:p>
          <a:p>
            <a:pPr lvl="1"/>
            <a:endParaRPr lang="en-US" sz="1800" dirty="0"/>
          </a:p>
          <a:p>
            <a:r>
              <a:rPr lang="en-US" sz="2000" dirty="0"/>
              <a:t>Project hand-off</a:t>
            </a:r>
          </a:p>
          <a:p>
            <a:endParaRPr lang="en-US" sz="2000" dirty="0"/>
          </a:p>
          <a:p>
            <a:r>
              <a:rPr lang="en-US" sz="2000" dirty="0"/>
              <a:t>Artifacts</a:t>
            </a:r>
          </a:p>
          <a:p>
            <a:pPr lvl="1"/>
            <a:r>
              <a:rPr lang="en-US" sz="1800" dirty="0"/>
              <a:t>Project final report</a:t>
            </a:r>
          </a:p>
          <a:p>
            <a:pPr lvl="1"/>
            <a:endParaRPr lang="en-US" sz="1800"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Finalize the project deliverables </a:t>
            </a:r>
          </a:p>
        </p:txBody>
      </p:sp>
    </p:spTree>
    <p:extLst>
      <p:ext uri="{BB962C8B-B14F-4D97-AF65-F5344CB8AC3E}">
        <p14:creationId xmlns:p14="http://schemas.microsoft.com/office/powerpoint/2010/main" val="3169008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0785D3-0A38-4C24-AA06-8529A4E8E781}"/>
              </a:ext>
            </a:extLst>
          </p:cNvPr>
          <p:cNvSpPr>
            <a:spLocks noGrp="1"/>
          </p:cNvSpPr>
          <p:nvPr>
            <p:ph type="title"/>
          </p:nvPr>
        </p:nvSpPr>
        <p:spPr/>
        <p:txBody>
          <a:bodyPr/>
          <a:lstStyle/>
          <a:p>
            <a:r>
              <a:rPr lang="en-US" dirty="0"/>
              <a:t>Data Science process – TDSP </a:t>
            </a:r>
          </a:p>
        </p:txBody>
      </p:sp>
      <p:sp>
        <p:nvSpPr>
          <p:cNvPr id="7" name="Content Placeholder 6">
            <a:extLst>
              <a:ext uri="{FF2B5EF4-FFF2-40B4-BE49-F238E27FC236}">
                <a16:creationId xmlns:a16="http://schemas.microsoft.com/office/drawing/2014/main" id="{D6A88810-6E7B-40B7-9E99-DD1086583F9D}"/>
              </a:ext>
            </a:extLst>
          </p:cNvPr>
          <p:cNvSpPr>
            <a:spLocks noGrp="1"/>
          </p:cNvSpPr>
          <p:nvPr>
            <p:ph idx="1"/>
          </p:nvPr>
        </p:nvSpPr>
        <p:spPr/>
        <p:txBody>
          <a:bodyPr/>
          <a:lstStyle/>
          <a:p>
            <a:r>
              <a:rPr lang="en-US" dirty="0"/>
              <a:t>Increase the chance of a successful completion of a complex data science project</a:t>
            </a:r>
          </a:p>
          <a:p>
            <a:r>
              <a:rPr lang="en-US" dirty="0"/>
              <a:t>Continue to move a data science project forward toward a clear engagement end point</a:t>
            </a:r>
          </a:p>
          <a:p>
            <a:r>
              <a:rPr lang="en-US" dirty="0"/>
              <a:t>Modeled as a sequence of iterated steps</a:t>
            </a:r>
          </a:p>
          <a:p>
            <a:endParaRPr lang="en-US" dirty="0"/>
          </a:p>
          <a:p>
            <a:endParaRPr lang="en-US" dirty="0"/>
          </a:p>
        </p:txBody>
      </p:sp>
      <p:sp>
        <p:nvSpPr>
          <p:cNvPr id="8" name="Text Placeholder 7">
            <a:extLst>
              <a:ext uri="{FF2B5EF4-FFF2-40B4-BE49-F238E27FC236}">
                <a16:creationId xmlns:a16="http://schemas.microsoft.com/office/drawing/2014/main" id="{1D9C3CD1-79F9-412C-B716-716B33DBA785}"/>
              </a:ext>
            </a:extLst>
          </p:cNvPr>
          <p:cNvSpPr>
            <a:spLocks noGrp="1"/>
          </p:cNvSpPr>
          <p:nvPr>
            <p:ph type="body" sz="quarter" idx="10"/>
          </p:nvPr>
        </p:nvSpPr>
        <p:spPr/>
        <p:txBody>
          <a:bodyPr/>
          <a:lstStyle/>
          <a:p>
            <a:r>
              <a:rPr lang="en-US" dirty="0"/>
              <a:t>Team Data Science Process Lifecycle</a:t>
            </a:r>
          </a:p>
        </p:txBody>
      </p:sp>
    </p:spTree>
    <p:extLst>
      <p:ext uri="{BB962C8B-B14F-4D97-AF65-F5344CB8AC3E}">
        <p14:creationId xmlns:p14="http://schemas.microsoft.com/office/powerpoint/2010/main" val="1578001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a:solidFill>
                  <a:schemeClr val="bg1">
                    <a:lumMod val="50000"/>
                  </a:schemeClr>
                </a:solidFill>
              </a:rPr>
              <a:t>Data Science </a:t>
            </a:r>
          </a:p>
          <a:p>
            <a:pPr>
              <a:lnSpc>
                <a:spcPct val="250000"/>
              </a:lnSpc>
            </a:pPr>
            <a:r>
              <a:rPr lang="en-US" sz="1800" b="1">
                <a:solidFill>
                  <a:schemeClr val="bg1">
                    <a:lumMod val="50000"/>
                  </a:schemeClr>
                </a:solidFill>
              </a:rPr>
              <a:t>Data Science process – TDSP (Team Data Science Process)</a:t>
            </a:r>
          </a:p>
          <a:p>
            <a:pPr>
              <a:lnSpc>
                <a:spcPct val="250000"/>
              </a:lnSpc>
            </a:pPr>
            <a:r>
              <a:rPr lang="en-US" sz="1800" b="1"/>
              <a:t>Data Science Tools</a:t>
            </a:r>
          </a:p>
          <a:p>
            <a:pPr>
              <a:lnSpc>
                <a:spcPct val="250000"/>
              </a:lnSpc>
            </a:pPr>
            <a:r>
              <a:rPr lang="en-US" sz="1800" b="1">
                <a:solidFill>
                  <a:schemeClr val="bg1">
                    <a:lumMod val="50000"/>
                  </a:schemeClr>
                </a:solidFill>
              </a:rPr>
              <a:t>Hands on Lab</a:t>
            </a:r>
            <a:endParaRPr lang="en-US" sz="1800" b="1" dirty="0">
              <a:solidFill>
                <a:schemeClr val="bg1">
                  <a:lumMod val="50000"/>
                </a:schemeClr>
              </a:solidFill>
            </a:endParaRP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1957C566-1576-40CD-A8FE-DC3CE09F597F}"/>
              </a:ext>
            </a:extLst>
          </p:cNvPr>
          <p:cNvPicPr>
            <a:picLocks noChangeAspect="1"/>
          </p:cNvPicPr>
          <p:nvPr/>
        </p:nvPicPr>
        <p:blipFill>
          <a:blip r:embed="rId3"/>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51911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533705675"/>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917318254"/>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5563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2364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Find data sources using Azure Data Catalog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Analyze business needs</a:t>
            </a:r>
          </a:p>
        </p:txBody>
      </p:sp>
      <p:grpSp>
        <p:nvGrpSpPr>
          <p:cNvPr id="6" name="Group 5">
            <a:extLst>
              <a:ext uri="{FF2B5EF4-FFF2-40B4-BE49-F238E27FC236}">
                <a16:creationId xmlns:a16="http://schemas.microsoft.com/office/drawing/2014/main" id="{8740A031-C39A-49C0-A405-26349FC17DB5}"/>
              </a:ext>
            </a:extLst>
          </p:cNvPr>
          <p:cNvGrpSpPr/>
          <p:nvPr/>
        </p:nvGrpSpPr>
        <p:grpSpPr>
          <a:xfrm>
            <a:off x="2223574" y="1572307"/>
            <a:ext cx="7744853" cy="3620081"/>
            <a:chOff x="1759483" y="1309669"/>
            <a:chExt cx="7744853" cy="3620081"/>
          </a:xfrm>
        </p:grpSpPr>
        <p:pic>
          <p:nvPicPr>
            <p:cNvPr id="7" name="Picture 6">
              <a:extLst>
                <a:ext uri="{FF2B5EF4-FFF2-40B4-BE49-F238E27FC236}">
                  <a16:creationId xmlns:a16="http://schemas.microsoft.com/office/drawing/2014/main" id="{FDE7877F-4358-4719-B26B-9C1661F605A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8" name="Picture 7">
              <a:extLst>
                <a:ext uri="{FF2B5EF4-FFF2-40B4-BE49-F238E27FC236}">
                  <a16:creationId xmlns:a16="http://schemas.microsoft.com/office/drawing/2014/main" id="{D06A79F2-FF2C-4AC8-A24E-101A01F7A51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grpSp>
        <p:nvGrpSpPr>
          <p:cNvPr id="13" name="Group 12">
            <a:extLst>
              <a:ext uri="{FF2B5EF4-FFF2-40B4-BE49-F238E27FC236}">
                <a16:creationId xmlns:a16="http://schemas.microsoft.com/office/drawing/2014/main" id="{34C3D1DB-9E2F-4437-947E-C7EB8C46B9F8}"/>
              </a:ext>
            </a:extLst>
          </p:cNvPr>
          <p:cNvGrpSpPr/>
          <p:nvPr/>
        </p:nvGrpSpPr>
        <p:grpSpPr>
          <a:xfrm>
            <a:off x="899935" y="5309159"/>
            <a:ext cx="10392131" cy="1280351"/>
            <a:chOff x="2194921" y="5397960"/>
            <a:chExt cx="10392131" cy="1280351"/>
          </a:xfrm>
        </p:grpSpPr>
        <p:sp>
          <p:nvSpPr>
            <p:cNvPr id="14" name="TextBox 13">
              <a:extLst>
                <a:ext uri="{FF2B5EF4-FFF2-40B4-BE49-F238E27FC236}">
                  <a16:creationId xmlns:a16="http://schemas.microsoft.com/office/drawing/2014/main" id="{3D8C752A-008C-4740-8223-41B2E3A931A9}"/>
                </a:ext>
              </a:extLst>
            </p:cNvPr>
            <p:cNvSpPr txBox="1"/>
            <p:nvPr/>
          </p:nvSpPr>
          <p:spPr>
            <a:xfrm>
              <a:off x="2194921" y="5397960"/>
              <a:ext cx="5454426"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t>Spend less time looking for data, and more time getting value from it</a:t>
              </a:r>
            </a:p>
            <a:p>
              <a:pPr marL="177800" indent="-177800">
                <a:lnSpc>
                  <a:spcPct val="90000"/>
                </a:lnSpc>
                <a:spcAft>
                  <a:spcPts val="600"/>
                </a:spcAft>
                <a:buClr>
                  <a:schemeClr val="accent1"/>
                </a:buClr>
                <a:buFont typeface="Arial" panose="020B0604020202020204" pitchFamily="34" charset="0"/>
                <a:buChar char="•"/>
              </a:pPr>
              <a:r>
                <a:rPr lang="en-US" sz="1200" dirty="0"/>
                <a:t>Register enterprise data sources, discover data assets and unlock their potential, and capture tribal knowledge to make data understandable</a:t>
              </a:r>
            </a:p>
            <a:p>
              <a:pPr marL="177800" indent="-177800">
                <a:lnSpc>
                  <a:spcPct val="90000"/>
                </a:lnSpc>
                <a:spcAft>
                  <a:spcPts val="600"/>
                </a:spcAft>
                <a:buClr>
                  <a:schemeClr val="accent1"/>
                </a:buClr>
                <a:buFont typeface="Arial" panose="020B0604020202020204" pitchFamily="34" charset="0"/>
                <a:buChar char="•"/>
              </a:pPr>
              <a:r>
                <a:rPr lang="en-US" sz="1200" dirty="0"/>
                <a:t>Bridge the gap between IT and the business, allowing everyone to contribute their insights, tags, and descriptions</a:t>
              </a:r>
            </a:p>
          </p:txBody>
        </p:sp>
        <p:sp>
          <p:nvSpPr>
            <p:cNvPr id="15" name="TextBox 14">
              <a:extLst>
                <a:ext uri="{FF2B5EF4-FFF2-40B4-BE49-F238E27FC236}">
                  <a16:creationId xmlns:a16="http://schemas.microsoft.com/office/drawing/2014/main" id="{E9410503-5BBC-4915-89AE-BD7550642789}"/>
                </a:ext>
              </a:extLst>
            </p:cNvPr>
            <p:cNvSpPr txBox="1"/>
            <p:nvPr/>
          </p:nvSpPr>
          <p:spPr>
            <a:xfrm>
              <a:off x="7375029" y="5397960"/>
              <a:ext cx="5212023"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t>Intuitive search and filtering to understand the data sources and their purpose</a:t>
              </a:r>
            </a:p>
            <a:p>
              <a:pPr marL="177800" indent="-177800">
                <a:lnSpc>
                  <a:spcPct val="90000"/>
                </a:lnSpc>
                <a:spcAft>
                  <a:spcPts val="600"/>
                </a:spcAft>
                <a:buClr>
                  <a:schemeClr val="accent1"/>
                </a:buClr>
                <a:buFont typeface="Arial" panose="020B0604020202020204" pitchFamily="34" charset="0"/>
                <a:buChar char="•"/>
              </a:pPr>
              <a:r>
                <a:rPr lang="en-US" sz="1200" dirty="0"/>
                <a:t>Let your data live where you want; connect using tools you choose</a:t>
              </a:r>
            </a:p>
            <a:p>
              <a:pPr marL="177800" indent="-177800">
                <a:lnSpc>
                  <a:spcPct val="90000"/>
                </a:lnSpc>
                <a:spcAft>
                  <a:spcPts val="600"/>
                </a:spcAft>
                <a:buClr>
                  <a:schemeClr val="accent1"/>
                </a:buClr>
                <a:buFont typeface="Arial" panose="020B0604020202020204" pitchFamily="34" charset="0"/>
                <a:buChar char="•"/>
              </a:pPr>
              <a:r>
                <a:rPr lang="en-US" sz="1200" dirty="0"/>
                <a:t>Integrate into existing tools and processes with open REST APIs</a:t>
              </a:r>
            </a:p>
          </p:txBody>
        </p:sp>
      </p:grpSp>
    </p:spTree>
    <p:extLst>
      <p:ext uri="{BB962C8B-B14F-4D97-AF65-F5344CB8AC3E}">
        <p14:creationId xmlns:p14="http://schemas.microsoft.com/office/powerpoint/2010/main" val="3862813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097C36-A44E-4C37-972B-2246B79B9FF4}"/>
              </a:ext>
            </a:extLst>
          </p:cNvPr>
          <p:cNvSpPr>
            <a:spLocks noGrp="1"/>
          </p:cNvSpPr>
          <p:nvPr>
            <p:ph type="title"/>
          </p:nvPr>
        </p:nvSpPr>
        <p:spPr/>
        <p:txBody>
          <a:bodyPr/>
          <a:lstStyle/>
          <a:p>
            <a:r>
              <a:rPr lang="en-US" dirty="0"/>
              <a:t>Data Catalog</a:t>
            </a:r>
          </a:p>
        </p:txBody>
      </p:sp>
      <p:sp>
        <p:nvSpPr>
          <p:cNvPr id="7" name="Text Placeholder 6">
            <a:extLst>
              <a:ext uri="{FF2B5EF4-FFF2-40B4-BE49-F238E27FC236}">
                <a16:creationId xmlns:a16="http://schemas.microsoft.com/office/drawing/2014/main" id="{2DF7471D-2BFD-458A-8ED3-6935BEBA613D}"/>
              </a:ext>
            </a:extLst>
          </p:cNvPr>
          <p:cNvSpPr>
            <a:spLocks noGrp="1"/>
          </p:cNvSpPr>
          <p:nvPr>
            <p:ph type="body" idx="1"/>
          </p:nvPr>
        </p:nvSpPr>
        <p:spPr/>
        <p:txBody>
          <a:bodyPr/>
          <a:lstStyle/>
          <a:p>
            <a:r>
              <a:rPr lang="en-US" dirty="0"/>
              <a:t>https://www.azuredatacatalog.com</a:t>
            </a:r>
          </a:p>
        </p:txBody>
      </p:sp>
    </p:spTree>
    <p:extLst>
      <p:ext uri="{BB962C8B-B14F-4D97-AF65-F5344CB8AC3E}">
        <p14:creationId xmlns:p14="http://schemas.microsoft.com/office/powerpoint/2010/main" val="1144578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1627769827"/>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3196668866"/>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45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7444-A72C-4235-B483-7C8B5AE3AB26}"/>
              </a:ext>
            </a:extLst>
          </p:cNvPr>
          <p:cNvSpPr>
            <a:spLocks noGrp="1"/>
          </p:cNvSpPr>
          <p:nvPr>
            <p:ph type="title"/>
          </p:nvPr>
        </p:nvSpPr>
        <p:spPr/>
        <p:txBody>
          <a:bodyPr/>
          <a:lstStyle/>
          <a:p>
            <a:r>
              <a:rPr lang="en-US" dirty="0"/>
              <a:t>How to leverage AI to your business?</a:t>
            </a:r>
          </a:p>
        </p:txBody>
      </p:sp>
      <p:sp>
        <p:nvSpPr>
          <p:cNvPr id="3" name="Content Placeholder 2">
            <a:extLst>
              <a:ext uri="{FF2B5EF4-FFF2-40B4-BE49-F238E27FC236}">
                <a16:creationId xmlns:a16="http://schemas.microsoft.com/office/drawing/2014/main" id="{6AD56783-8F8B-4CE9-9F17-7702345F2EF3}"/>
              </a:ext>
            </a:extLst>
          </p:cNvPr>
          <p:cNvSpPr>
            <a:spLocks noGrp="1"/>
          </p:cNvSpPr>
          <p:nvPr>
            <p:ph idx="1"/>
          </p:nvPr>
        </p:nvSpPr>
        <p:spPr>
          <a:xfrm>
            <a:off x="312418" y="1212981"/>
            <a:ext cx="11567160" cy="5197150"/>
          </a:xfrm>
        </p:spPr>
        <p:txBody>
          <a:bodyPr/>
          <a:lstStyle/>
          <a:p>
            <a:endParaRPr lang="en-US" dirty="0"/>
          </a:p>
        </p:txBody>
      </p:sp>
      <p:sp>
        <p:nvSpPr>
          <p:cNvPr id="4" name="Text Placeholder 3">
            <a:extLst>
              <a:ext uri="{FF2B5EF4-FFF2-40B4-BE49-F238E27FC236}">
                <a16:creationId xmlns:a16="http://schemas.microsoft.com/office/drawing/2014/main" id="{9ECB71A4-E890-4084-9B29-A14873A94004}"/>
              </a:ext>
            </a:extLst>
          </p:cNvPr>
          <p:cNvSpPr>
            <a:spLocks noGrp="1"/>
          </p:cNvSpPr>
          <p:nvPr>
            <p:ph type="body" sz="quarter" idx="10"/>
          </p:nvPr>
        </p:nvSpPr>
        <p:spPr/>
        <p:txBody>
          <a:bodyPr/>
          <a:lstStyle/>
          <a:p>
            <a:r>
              <a:rPr lang="en-US" dirty="0"/>
              <a:t>Demo</a:t>
            </a:r>
          </a:p>
        </p:txBody>
      </p:sp>
      <p:pic>
        <p:nvPicPr>
          <p:cNvPr id="5" name="Picture 4">
            <a:extLst>
              <a:ext uri="{FF2B5EF4-FFF2-40B4-BE49-F238E27FC236}">
                <a16:creationId xmlns:a16="http://schemas.microsoft.com/office/drawing/2014/main" id="{3B968DFB-E631-47A0-BC9C-4A57EB3B264D}"/>
              </a:ext>
            </a:extLst>
          </p:cNvPr>
          <p:cNvPicPr>
            <a:picLocks noChangeAspect="1"/>
          </p:cNvPicPr>
          <p:nvPr/>
        </p:nvPicPr>
        <p:blipFill>
          <a:blip r:embed="rId3"/>
          <a:stretch>
            <a:fillRect/>
          </a:stretch>
        </p:blipFill>
        <p:spPr>
          <a:xfrm>
            <a:off x="697604" y="2829860"/>
            <a:ext cx="4646960" cy="19608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50B13C5-DB92-4284-8359-BAB2F3BBCF33}"/>
              </a:ext>
            </a:extLst>
          </p:cNvPr>
          <p:cNvPicPr>
            <a:picLocks noChangeAspect="1"/>
          </p:cNvPicPr>
          <p:nvPr/>
        </p:nvPicPr>
        <p:blipFill>
          <a:blip r:embed="rId4"/>
          <a:stretch>
            <a:fillRect/>
          </a:stretch>
        </p:blipFill>
        <p:spPr>
          <a:xfrm>
            <a:off x="7209681" y="2211902"/>
            <a:ext cx="4160180" cy="31993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17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Move data via network</a:t>
            </a:r>
          </a:p>
        </p:txBody>
      </p:sp>
      <p:sp>
        <p:nvSpPr>
          <p:cNvPr id="3" name="Content Placeholder 2">
            <a:extLst>
              <a:ext uri="{FF2B5EF4-FFF2-40B4-BE49-F238E27FC236}">
                <a16:creationId xmlns:a16="http://schemas.microsoft.com/office/drawing/2014/main" id="{6EC68079-AE05-4230-9695-6564625CC0FD}"/>
              </a:ext>
            </a:extLst>
          </p:cNvPr>
          <p:cNvSpPr>
            <a:spLocks noGrp="1"/>
          </p:cNvSpPr>
          <p:nvPr>
            <p:ph idx="1"/>
          </p:nvPr>
        </p:nvSpPr>
        <p:spPr/>
        <p:txBody>
          <a:bodyPr>
            <a:normAutofit/>
          </a:bodyPr>
          <a:lstStyle/>
          <a:p>
            <a:r>
              <a:rPr lang="en-US" sz="1600" dirty="0"/>
              <a:t>Connect on-premises to &lt;anything&gt;</a:t>
            </a:r>
          </a:p>
          <a:p>
            <a:pPr lvl="1"/>
            <a:r>
              <a:rPr lang="en-US" sz="1400" dirty="0"/>
              <a:t>VPN Gateway</a:t>
            </a:r>
          </a:p>
          <a:p>
            <a:pPr lvl="2"/>
            <a:r>
              <a:rPr lang="en-US" sz="1200" dirty="0"/>
              <a:t>Send network traffic from virtual networks to on-</a:t>
            </a:r>
            <a:r>
              <a:rPr lang="en-US" sz="1200" dirty="0" err="1"/>
              <a:t>prem</a:t>
            </a:r>
            <a:r>
              <a:rPr lang="en-US" sz="1200" dirty="0"/>
              <a:t> locations</a:t>
            </a:r>
          </a:p>
          <a:p>
            <a:pPr lvl="2"/>
            <a:r>
              <a:rPr lang="en-US" sz="1200" dirty="0"/>
              <a:t>Send network traffic between virtual networks within Azure</a:t>
            </a:r>
          </a:p>
          <a:p>
            <a:pPr lvl="2"/>
            <a:r>
              <a:rPr lang="en-US" sz="1200" dirty="0"/>
              <a:t>Site-to-site vs. Point-to-site</a:t>
            </a:r>
          </a:p>
          <a:p>
            <a:pPr lvl="2"/>
            <a:r>
              <a:rPr lang="en-US" sz="1200" dirty="0"/>
              <a:t>You can connect multiple on-</a:t>
            </a:r>
            <a:r>
              <a:rPr lang="en-US" sz="1200" dirty="0" err="1"/>
              <a:t>prem</a:t>
            </a:r>
            <a:r>
              <a:rPr lang="en-US" sz="1200" dirty="0"/>
              <a:t> locations to a virtual network (Multi-site)</a:t>
            </a:r>
          </a:p>
          <a:p>
            <a:pPr lvl="1"/>
            <a:r>
              <a:rPr lang="en-US" sz="1400" dirty="0"/>
              <a:t>ExpressRoute can directly connect your WAN to Azure</a:t>
            </a:r>
          </a:p>
          <a:p>
            <a:pPr lvl="1"/>
            <a:endParaRPr lang="en-US" sz="1400" dirty="0"/>
          </a:p>
        </p:txBody>
      </p:sp>
      <p:pic>
        <p:nvPicPr>
          <p:cNvPr id="254" name="Picture 253">
            <a:extLst>
              <a:ext uri="{FF2B5EF4-FFF2-40B4-BE49-F238E27FC236}">
                <a16:creationId xmlns:a16="http://schemas.microsoft.com/office/drawing/2014/main" id="{CF328E9F-0C8C-46DB-B2F7-A490D326B30A}"/>
              </a:ext>
            </a:extLst>
          </p:cNvPr>
          <p:cNvPicPr>
            <a:picLocks noChangeAspect="1"/>
          </p:cNvPicPr>
          <p:nvPr/>
        </p:nvPicPr>
        <p:blipFill>
          <a:blip r:embed="rId3"/>
          <a:stretch>
            <a:fillRect/>
          </a:stretch>
        </p:blipFill>
        <p:spPr>
          <a:xfrm>
            <a:off x="1661169" y="3555382"/>
            <a:ext cx="8987226" cy="2741105"/>
          </a:xfrm>
          <a:prstGeom prst="rect">
            <a:avLst/>
          </a:prstGeom>
        </p:spPr>
      </p:pic>
    </p:spTree>
    <p:extLst>
      <p:ext uri="{BB962C8B-B14F-4D97-AF65-F5344CB8AC3E}">
        <p14:creationId xmlns:p14="http://schemas.microsoft.com/office/powerpoint/2010/main" val="3480998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portal</a:t>
            </a:r>
          </a:p>
          <a:p>
            <a:r>
              <a:rPr lang="en-US" dirty="0"/>
              <a:t>PowerShell</a:t>
            </a:r>
          </a:p>
          <a:p>
            <a:r>
              <a:rPr lang="en-US" dirty="0"/>
              <a:t>Azure Data Factory</a:t>
            </a:r>
          </a:p>
          <a:p>
            <a:r>
              <a:rPr lang="en-US" dirty="0"/>
              <a:t>Azure Event Hubs</a:t>
            </a:r>
          </a:p>
          <a:p>
            <a:r>
              <a:rPr lang="en-US" dirty="0"/>
              <a:t>Azure storage SDKs (.NET, Node.js, python, C++, etc.)</a:t>
            </a:r>
          </a:p>
          <a:p>
            <a:r>
              <a:rPr lang="en-US" dirty="0" err="1"/>
              <a:t>AzCopy</a:t>
            </a:r>
            <a:r>
              <a:rPr lang="en-US" dirty="0"/>
              <a:t> (blob, file, and table only)</a:t>
            </a:r>
          </a:p>
          <a:p>
            <a:r>
              <a:rPr lang="en-US" dirty="0"/>
              <a:t>Import/Export service</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Acquire and understand data</a:t>
            </a:r>
          </a:p>
        </p:txBody>
      </p:sp>
      <p:grpSp>
        <p:nvGrpSpPr>
          <p:cNvPr id="5" name="Group 4">
            <a:extLst>
              <a:ext uri="{FF2B5EF4-FFF2-40B4-BE49-F238E27FC236}">
                <a16:creationId xmlns:a16="http://schemas.microsoft.com/office/drawing/2014/main" id="{60D16786-1E78-4D6A-8095-55FE1035D05E}"/>
              </a:ext>
            </a:extLst>
          </p:cNvPr>
          <p:cNvGrpSpPr/>
          <p:nvPr/>
        </p:nvGrpSpPr>
        <p:grpSpPr>
          <a:xfrm>
            <a:off x="312418" y="3450444"/>
            <a:ext cx="3599070" cy="2959687"/>
            <a:chOff x="1237131" y="2971800"/>
            <a:chExt cx="3599070" cy="2959687"/>
          </a:xfrm>
        </p:grpSpPr>
        <p:pic>
          <p:nvPicPr>
            <p:cNvPr id="2" name="Picture 1">
              <a:extLst>
                <a:ext uri="{FF2B5EF4-FFF2-40B4-BE49-F238E27FC236}">
                  <a16:creationId xmlns:a16="http://schemas.microsoft.com/office/drawing/2014/main" id="{E34AC3FA-76D2-467B-B754-6606791B503C}"/>
                </a:ext>
              </a:extLst>
            </p:cNvPr>
            <p:cNvPicPr>
              <a:picLocks noChangeAspect="1"/>
            </p:cNvPicPr>
            <p:nvPr/>
          </p:nvPicPr>
          <p:blipFill>
            <a:blip r:embed="rId3"/>
            <a:stretch>
              <a:fillRect/>
            </a:stretch>
          </p:blipFill>
          <p:spPr>
            <a:xfrm>
              <a:off x="1237131" y="2971800"/>
              <a:ext cx="3599070" cy="247125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ED8091F-30F1-4B21-B923-7A4D33FC5A1F}"/>
                </a:ext>
              </a:extLst>
            </p:cNvPr>
            <p:cNvSpPr txBox="1"/>
            <p:nvPr/>
          </p:nvSpPr>
          <p:spPr>
            <a:xfrm>
              <a:off x="2415502" y="5654488"/>
              <a:ext cx="1242328" cy="276999"/>
            </a:xfrm>
            <a:prstGeom prst="rect">
              <a:avLst/>
            </a:prstGeom>
            <a:noFill/>
          </p:spPr>
          <p:txBody>
            <a:bodyPr wrap="none" rtlCol="0">
              <a:spAutoFit/>
            </a:bodyPr>
            <a:lstStyle/>
            <a:p>
              <a:r>
                <a:rPr lang="en-US" sz="1200" dirty="0"/>
                <a:t>[ Azure Portal ]</a:t>
              </a:r>
            </a:p>
          </p:txBody>
        </p:sp>
      </p:grpSp>
      <p:grpSp>
        <p:nvGrpSpPr>
          <p:cNvPr id="689" name="Group 688">
            <a:extLst>
              <a:ext uri="{FF2B5EF4-FFF2-40B4-BE49-F238E27FC236}">
                <a16:creationId xmlns:a16="http://schemas.microsoft.com/office/drawing/2014/main" id="{669D409A-5C8E-4735-B803-FA269AC68F00}"/>
              </a:ext>
            </a:extLst>
          </p:cNvPr>
          <p:cNvGrpSpPr/>
          <p:nvPr/>
        </p:nvGrpSpPr>
        <p:grpSpPr>
          <a:xfrm>
            <a:off x="4342563" y="3450444"/>
            <a:ext cx="3506875" cy="2959687"/>
            <a:chOff x="6868867" y="2971800"/>
            <a:chExt cx="3506875" cy="2959687"/>
          </a:xfrm>
        </p:grpSpPr>
        <p:pic>
          <p:nvPicPr>
            <p:cNvPr id="3" name="Picture 2">
              <a:extLst>
                <a:ext uri="{FF2B5EF4-FFF2-40B4-BE49-F238E27FC236}">
                  <a16:creationId xmlns:a16="http://schemas.microsoft.com/office/drawing/2014/main" id="{6A1F5D43-3038-4CA1-A501-BCABF70895A6}"/>
                </a:ext>
              </a:extLst>
            </p:cNvPr>
            <p:cNvPicPr>
              <a:picLocks noChangeAspect="1"/>
            </p:cNvPicPr>
            <p:nvPr/>
          </p:nvPicPr>
          <p:blipFill>
            <a:blip r:embed="rId4"/>
            <a:stretch>
              <a:fillRect/>
            </a:stretch>
          </p:blipFill>
          <p:spPr>
            <a:xfrm>
              <a:off x="6868867" y="2971800"/>
              <a:ext cx="3506875" cy="2471251"/>
            </a:xfrm>
            <a:prstGeom prst="rect">
              <a:avLst/>
            </a:prstGeom>
            <a:ln>
              <a:noFill/>
            </a:ln>
            <a:effectLst>
              <a:outerShdw blurRad="292100" dist="139700" dir="2700000" algn="tl" rotWithShape="0">
                <a:srgbClr val="333333">
                  <a:alpha val="65000"/>
                </a:srgbClr>
              </a:outerShdw>
            </a:effectLst>
          </p:spPr>
        </p:pic>
        <p:sp>
          <p:nvSpPr>
            <p:cNvPr id="688" name="TextBox 687">
              <a:extLst>
                <a:ext uri="{FF2B5EF4-FFF2-40B4-BE49-F238E27FC236}">
                  <a16:creationId xmlns:a16="http://schemas.microsoft.com/office/drawing/2014/main" id="{7DA0F5AA-5C6C-4A60-8714-EC0F240815FB}"/>
                </a:ext>
              </a:extLst>
            </p:cNvPr>
            <p:cNvSpPr txBox="1"/>
            <p:nvPr/>
          </p:nvSpPr>
          <p:spPr>
            <a:xfrm>
              <a:off x="7628154" y="5654488"/>
              <a:ext cx="1988301" cy="276999"/>
            </a:xfrm>
            <a:prstGeom prst="rect">
              <a:avLst/>
            </a:prstGeom>
            <a:noFill/>
          </p:spPr>
          <p:txBody>
            <a:bodyPr wrap="none" rtlCol="0">
              <a:spAutoFit/>
            </a:bodyPr>
            <a:lstStyle/>
            <a:p>
              <a:r>
                <a:rPr lang="en-US" sz="1200" dirty="0"/>
                <a:t>[ Azure Storage Explorer ]</a:t>
              </a:r>
            </a:p>
          </p:txBody>
        </p:sp>
      </p:grpSp>
      <p:grpSp>
        <p:nvGrpSpPr>
          <p:cNvPr id="693" name="Group 692">
            <a:extLst>
              <a:ext uri="{FF2B5EF4-FFF2-40B4-BE49-F238E27FC236}">
                <a16:creationId xmlns:a16="http://schemas.microsoft.com/office/drawing/2014/main" id="{8900666F-F38E-44A5-BC39-3D93D9692659}"/>
              </a:ext>
            </a:extLst>
          </p:cNvPr>
          <p:cNvGrpSpPr/>
          <p:nvPr/>
        </p:nvGrpSpPr>
        <p:grpSpPr>
          <a:xfrm>
            <a:off x="8445245" y="3450445"/>
            <a:ext cx="3506874" cy="2900458"/>
            <a:chOff x="8445245" y="2971801"/>
            <a:chExt cx="3506874" cy="2900458"/>
          </a:xfrm>
        </p:grpSpPr>
        <p:pic>
          <p:nvPicPr>
            <p:cNvPr id="691" name="그림 6">
              <a:extLst>
                <a:ext uri="{FF2B5EF4-FFF2-40B4-BE49-F238E27FC236}">
                  <a16:creationId xmlns:a16="http://schemas.microsoft.com/office/drawing/2014/main" id="{DF5DE6C9-9E68-42D0-9D59-CBFBB2E887BF}"/>
                </a:ext>
              </a:extLst>
            </p:cNvPr>
            <p:cNvPicPr>
              <a:picLocks noChangeAspect="1"/>
            </p:cNvPicPr>
            <p:nvPr/>
          </p:nvPicPr>
          <p:blipFill rotWithShape="1">
            <a:blip r:embed="rId5"/>
            <a:srcRect b="65293"/>
            <a:stretch/>
          </p:blipFill>
          <p:spPr>
            <a:xfrm>
              <a:off x="8445245" y="2971801"/>
              <a:ext cx="3506874" cy="2471250"/>
            </a:xfrm>
            <a:prstGeom prst="rect">
              <a:avLst/>
            </a:prstGeom>
          </p:spPr>
        </p:pic>
        <p:sp>
          <p:nvSpPr>
            <p:cNvPr id="692" name="TextBox 691">
              <a:extLst>
                <a:ext uri="{FF2B5EF4-FFF2-40B4-BE49-F238E27FC236}">
                  <a16:creationId xmlns:a16="http://schemas.microsoft.com/office/drawing/2014/main" id="{888F4542-1D97-4E08-8C40-18A9CF3627F9}"/>
                </a:ext>
              </a:extLst>
            </p:cNvPr>
            <p:cNvSpPr txBox="1"/>
            <p:nvPr/>
          </p:nvSpPr>
          <p:spPr>
            <a:xfrm>
              <a:off x="9740865" y="5595260"/>
              <a:ext cx="915635" cy="276999"/>
            </a:xfrm>
            <a:prstGeom prst="rect">
              <a:avLst/>
            </a:prstGeom>
            <a:noFill/>
          </p:spPr>
          <p:txBody>
            <a:bodyPr wrap="none" rtlCol="0">
              <a:spAutoFit/>
            </a:bodyPr>
            <a:lstStyle/>
            <a:p>
              <a:r>
                <a:rPr lang="en-US" sz="1200" dirty="0"/>
                <a:t>[ </a:t>
              </a:r>
              <a:r>
                <a:rPr lang="en-US" sz="1200" dirty="0" err="1"/>
                <a:t>AZcopy</a:t>
              </a:r>
              <a:r>
                <a:rPr lang="en-US" sz="1200" dirty="0"/>
                <a:t> ]</a:t>
              </a:r>
            </a:p>
          </p:txBody>
        </p:sp>
      </p:grpSp>
    </p:spTree>
    <p:extLst>
      <p:ext uri="{BB962C8B-B14F-4D97-AF65-F5344CB8AC3E}">
        <p14:creationId xmlns:p14="http://schemas.microsoft.com/office/powerpoint/2010/main" val="3784134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Data Factory</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Ingest Data</a:t>
            </a:r>
          </a:p>
        </p:txBody>
      </p:sp>
      <p:grpSp>
        <p:nvGrpSpPr>
          <p:cNvPr id="436" name="Group 435">
            <a:extLst>
              <a:ext uri="{FF2B5EF4-FFF2-40B4-BE49-F238E27FC236}">
                <a16:creationId xmlns:a16="http://schemas.microsoft.com/office/drawing/2014/main" id="{8CA9153D-CA1E-465D-AECF-FCE9377A3541}"/>
              </a:ext>
            </a:extLst>
          </p:cNvPr>
          <p:cNvGrpSpPr/>
          <p:nvPr/>
        </p:nvGrpSpPr>
        <p:grpSpPr>
          <a:xfrm>
            <a:off x="11143674" y="1556376"/>
            <a:ext cx="7373407" cy="2862438"/>
            <a:chOff x="8333265" y="1782586"/>
            <a:chExt cx="7373407" cy="2862438"/>
          </a:xfrm>
          <a:solidFill>
            <a:srgbClr val="0078D7"/>
          </a:solidFill>
        </p:grpSpPr>
        <p:cxnSp>
          <p:nvCxnSpPr>
            <p:cNvPr id="437" name="Straight Connector 436">
              <a:extLst>
                <a:ext uri="{FF2B5EF4-FFF2-40B4-BE49-F238E27FC236}">
                  <a16:creationId xmlns:a16="http://schemas.microsoft.com/office/drawing/2014/main" id="{39F632F4-98A0-4BE6-8124-991EA754D86C}"/>
                </a:ext>
              </a:extLst>
            </p:cNvPr>
            <p:cNvCxnSpPr>
              <a:stCxn id="495" idx="6"/>
              <a:endCxn id="606" idx="2"/>
            </p:cNvCxnSpPr>
            <p:nvPr/>
          </p:nvCxnSpPr>
          <p:spPr>
            <a:xfrm>
              <a:off x="9662441" y="3393670"/>
              <a:ext cx="168632" cy="0"/>
            </a:xfrm>
            <a:prstGeom prst="line">
              <a:avLst/>
            </a:prstGeom>
            <a:grpFill/>
            <a:ln w="9525" cap="flat" cmpd="sng" algn="ctr">
              <a:solidFill>
                <a:srgbClr val="0078D7"/>
              </a:solidFill>
              <a:prstDash val="dash"/>
              <a:headEnd type="none"/>
              <a:tailEnd type="none"/>
            </a:ln>
            <a:effectLst/>
          </p:spPr>
        </p:cxnSp>
        <p:cxnSp>
          <p:nvCxnSpPr>
            <p:cNvPr id="438" name="Straight Connector 437">
              <a:extLst>
                <a:ext uri="{FF2B5EF4-FFF2-40B4-BE49-F238E27FC236}">
                  <a16:creationId xmlns:a16="http://schemas.microsoft.com/office/drawing/2014/main" id="{58BEA410-C1E5-49BB-A1DE-C6BF65C5C832}"/>
                </a:ext>
              </a:extLst>
            </p:cNvPr>
            <p:cNvCxnSpPr>
              <a:stCxn id="565" idx="6"/>
              <a:endCxn id="537" idx="2"/>
            </p:cNvCxnSpPr>
            <p:nvPr/>
          </p:nvCxnSpPr>
          <p:spPr>
            <a:xfrm>
              <a:off x="12658057" y="3393670"/>
              <a:ext cx="168631" cy="0"/>
            </a:xfrm>
            <a:prstGeom prst="line">
              <a:avLst/>
            </a:prstGeom>
            <a:grpFill/>
            <a:ln w="9525" cap="flat" cmpd="sng" algn="ctr">
              <a:solidFill>
                <a:srgbClr val="0078D7"/>
              </a:solidFill>
              <a:prstDash val="dash"/>
              <a:headEnd type="none"/>
              <a:tailEnd type="none"/>
            </a:ln>
            <a:effectLst/>
          </p:spPr>
        </p:cxnSp>
        <p:grpSp>
          <p:nvGrpSpPr>
            <p:cNvPr id="439" name="Group 438">
              <a:extLst>
                <a:ext uri="{FF2B5EF4-FFF2-40B4-BE49-F238E27FC236}">
                  <a16:creationId xmlns:a16="http://schemas.microsoft.com/office/drawing/2014/main" id="{2EB072F2-38D7-4672-95CB-7889752D7C5E}"/>
                </a:ext>
              </a:extLst>
            </p:cNvPr>
            <p:cNvGrpSpPr/>
            <p:nvPr/>
          </p:nvGrpSpPr>
          <p:grpSpPr>
            <a:xfrm>
              <a:off x="9831073" y="2729082"/>
              <a:ext cx="1329176" cy="1329176"/>
              <a:chOff x="6330582" y="2729082"/>
              <a:chExt cx="1329176" cy="1329176"/>
            </a:xfrm>
            <a:grpFill/>
          </p:grpSpPr>
          <p:sp>
            <p:nvSpPr>
              <p:cNvPr id="606" name="Oval 605">
                <a:extLst>
                  <a:ext uri="{FF2B5EF4-FFF2-40B4-BE49-F238E27FC236}">
                    <a16:creationId xmlns:a16="http://schemas.microsoft.com/office/drawing/2014/main" id="{D60C4CFB-B1AF-4F5C-9349-8B20ED0A465E}"/>
                  </a:ext>
                </a:extLst>
              </p:cNvPr>
              <p:cNvSpPr/>
              <p:nvPr/>
            </p:nvSpPr>
            <p:spPr bwMode="auto">
              <a:xfrm>
                <a:off x="6330582"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PREPARE</a:t>
                </a:r>
              </a:p>
            </p:txBody>
          </p:sp>
          <p:sp>
            <p:nvSpPr>
              <p:cNvPr id="607" name="Freeform 574">
                <a:extLst>
                  <a:ext uri="{FF2B5EF4-FFF2-40B4-BE49-F238E27FC236}">
                    <a16:creationId xmlns:a16="http://schemas.microsoft.com/office/drawing/2014/main" id="{E664E9B1-4560-4E70-A227-7841FC568271}"/>
                  </a:ext>
                </a:extLst>
              </p:cNvPr>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sp>
            <p:nvSpPr>
              <p:cNvPr id="608" name="Freeform 575">
                <a:extLst>
                  <a:ext uri="{FF2B5EF4-FFF2-40B4-BE49-F238E27FC236}">
                    <a16:creationId xmlns:a16="http://schemas.microsoft.com/office/drawing/2014/main" id="{F94BFA2B-638D-4B5B-8832-F9BCCB3BB426}"/>
                  </a:ext>
                </a:extLst>
              </p:cNvPr>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609" name="Freeform 576">
                <a:extLst>
                  <a:ext uri="{FF2B5EF4-FFF2-40B4-BE49-F238E27FC236}">
                    <a16:creationId xmlns:a16="http://schemas.microsoft.com/office/drawing/2014/main" id="{E6240391-2630-43F2-890B-1B0F6E8FBDD1}"/>
                  </a:ext>
                </a:extLst>
              </p:cNvPr>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grpSp>
            <p:nvGrpSpPr>
              <p:cNvPr id="610" name="Group 609">
                <a:extLst>
                  <a:ext uri="{FF2B5EF4-FFF2-40B4-BE49-F238E27FC236}">
                    <a16:creationId xmlns:a16="http://schemas.microsoft.com/office/drawing/2014/main" id="{743C0644-3191-4984-92A5-3261B54E413B}"/>
                  </a:ext>
                </a:extLst>
              </p:cNvPr>
              <p:cNvGrpSpPr/>
              <p:nvPr/>
            </p:nvGrpSpPr>
            <p:grpSpPr>
              <a:xfrm>
                <a:off x="6770791" y="3423638"/>
                <a:ext cx="166584" cy="78932"/>
                <a:chOff x="6265966" y="3966563"/>
                <a:chExt cx="937472" cy="444202"/>
              </a:xfrm>
              <a:grpFill/>
            </p:grpSpPr>
            <p:sp>
              <p:nvSpPr>
                <p:cNvPr id="617" name="Rectangle 616">
                  <a:extLst>
                    <a:ext uri="{FF2B5EF4-FFF2-40B4-BE49-F238E27FC236}">
                      <a16:creationId xmlns:a16="http://schemas.microsoft.com/office/drawing/2014/main" id="{BFD62FC0-2009-43D3-BBBA-69E80B8111CE}"/>
                    </a:ext>
                  </a:extLst>
                </p:cNvPr>
                <p:cNvSpPr/>
                <p:nvPr/>
              </p:nvSpPr>
              <p:spPr bwMode="auto">
                <a:xfrm rot="2990979">
                  <a:off x="6084049" y="4148480"/>
                  <a:ext cx="444202"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18" name="Rectangle 617">
                  <a:extLst>
                    <a:ext uri="{FF2B5EF4-FFF2-40B4-BE49-F238E27FC236}">
                      <a16:creationId xmlns:a16="http://schemas.microsoft.com/office/drawing/2014/main" id="{69E5BD49-947C-42E8-91AA-3CC58AF3546E}"/>
                    </a:ext>
                  </a:extLst>
                </p:cNvPr>
                <p:cNvSpPr/>
                <p:nvPr/>
              </p:nvSpPr>
              <p:spPr bwMode="auto">
                <a:xfrm rot="19191831">
                  <a:off x="6289038" y="4019160"/>
                  <a:ext cx="914400"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11" name="Group 610">
                <a:extLst>
                  <a:ext uri="{FF2B5EF4-FFF2-40B4-BE49-F238E27FC236}">
                    <a16:creationId xmlns:a16="http://schemas.microsoft.com/office/drawing/2014/main" id="{8A605717-E6AE-45CD-96E4-3DDF609F7AB7}"/>
                  </a:ext>
                </a:extLst>
              </p:cNvPr>
              <p:cNvGrpSpPr/>
              <p:nvPr/>
            </p:nvGrpSpPr>
            <p:grpSpPr>
              <a:xfrm>
                <a:off x="7039873" y="3766538"/>
                <a:ext cx="166584" cy="78932"/>
                <a:chOff x="6265966" y="3966563"/>
                <a:chExt cx="937472" cy="444202"/>
              </a:xfrm>
              <a:grpFill/>
            </p:grpSpPr>
            <p:sp>
              <p:nvSpPr>
                <p:cNvPr id="615" name="Rectangle 614">
                  <a:extLst>
                    <a:ext uri="{FF2B5EF4-FFF2-40B4-BE49-F238E27FC236}">
                      <a16:creationId xmlns:a16="http://schemas.microsoft.com/office/drawing/2014/main" id="{14EF1344-111C-4512-AFCF-969F83EC754C}"/>
                    </a:ext>
                  </a:extLst>
                </p:cNvPr>
                <p:cNvSpPr/>
                <p:nvPr/>
              </p:nvSpPr>
              <p:spPr bwMode="auto">
                <a:xfrm rot="2990979">
                  <a:off x="6084049" y="4148480"/>
                  <a:ext cx="444202"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16" name="Rectangle 615">
                  <a:extLst>
                    <a:ext uri="{FF2B5EF4-FFF2-40B4-BE49-F238E27FC236}">
                      <a16:creationId xmlns:a16="http://schemas.microsoft.com/office/drawing/2014/main" id="{933735D6-43AF-4F8D-83E9-24DDC177D9B8}"/>
                    </a:ext>
                  </a:extLst>
                </p:cNvPr>
                <p:cNvSpPr/>
                <p:nvPr/>
              </p:nvSpPr>
              <p:spPr bwMode="auto">
                <a:xfrm rot="19191831">
                  <a:off x="6289038" y="4019160"/>
                  <a:ext cx="914400"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12" name="Group 611">
                <a:extLst>
                  <a:ext uri="{FF2B5EF4-FFF2-40B4-BE49-F238E27FC236}">
                    <a16:creationId xmlns:a16="http://schemas.microsoft.com/office/drawing/2014/main" id="{FC1F380A-3C5E-4C41-96E8-D5F368F35DE3}"/>
                  </a:ext>
                </a:extLst>
              </p:cNvPr>
              <p:cNvGrpSpPr/>
              <p:nvPr/>
            </p:nvGrpSpPr>
            <p:grpSpPr>
              <a:xfrm>
                <a:off x="7277998" y="3440306"/>
                <a:ext cx="166584" cy="78932"/>
                <a:chOff x="6265966" y="3966563"/>
                <a:chExt cx="937472" cy="444202"/>
              </a:xfrm>
              <a:grpFill/>
            </p:grpSpPr>
            <p:sp>
              <p:nvSpPr>
                <p:cNvPr id="613" name="Rectangle 612">
                  <a:extLst>
                    <a:ext uri="{FF2B5EF4-FFF2-40B4-BE49-F238E27FC236}">
                      <a16:creationId xmlns:a16="http://schemas.microsoft.com/office/drawing/2014/main" id="{9DF0B5A4-96E6-4649-8BC6-73E5734C1295}"/>
                    </a:ext>
                  </a:extLst>
                </p:cNvPr>
                <p:cNvSpPr/>
                <p:nvPr/>
              </p:nvSpPr>
              <p:spPr bwMode="auto">
                <a:xfrm rot="2990979">
                  <a:off x="6084049" y="4148480"/>
                  <a:ext cx="444202"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14" name="Rectangle 613">
                  <a:extLst>
                    <a:ext uri="{FF2B5EF4-FFF2-40B4-BE49-F238E27FC236}">
                      <a16:creationId xmlns:a16="http://schemas.microsoft.com/office/drawing/2014/main" id="{3AA44B20-9C1F-4EB5-AF3C-1118899C3990}"/>
                    </a:ext>
                  </a:extLst>
                </p:cNvPr>
                <p:cNvSpPr/>
                <p:nvPr/>
              </p:nvSpPr>
              <p:spPr bwMode="auto">
                <a:xfrm rot="19191831">
                  <a:off x="6289038" y="4019160"/>
                  <a:ext cx="914400"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nvGrpSpPr>
            <p:cNvPr id="440" name="Group 439">
              <a:extLst>
                <a:ext uri="{FF2B5EF4-FFF2-40B4-BE49-F238E27FC236}">
                  <a16:creationId xmlns:a16="http://schemas.microsoft.com/office/drawing/2014/main" id="{C95F3277-F7D5-4096-B883-BCE994134526}"/>
                </a:ext>
              </a:extLst>
            </p:cNvPr>
            <p:cNvGrpSpPr/>
            <p:nvPr/>
          </p:nvGrpSpPr>
          <p:grpSpPr>
            <a:xfrm>
              <a:off x="11328881" y="2729082"/>
              <a:ext cx="1329176" cy="1329176"/>
              <a:chOff x="7853491" y="2729082"/>
              <a:chExt cx="1329176" cy="1329176"/>
            </a:xfrm>
            <a:grpFill/>
          </p:grpSpPr>
          <p:sp>
            <p:nvSpPr>
              <p:cNvPr id="565" name="Oval 564">
                <a:extLst>
                  <a:ext uri="{FF2B5EF4-FFF2-40B4-BE49-F238E27FC236}">
                    <a16:creationId xmlns:a16="http://schemas.microsoft.com/office/drawing/2014/main" id="{70906758-44D8-4C44-9ED4-8E8C634696A5}"/>
                  </a:ext>
                </a:extLst>
              </p:cNvPr>
              <p:cNvSpPr/>
              <p:nvPr/>
            </p:nvSpPr>
            <p:spPr bwMode="auto">
              <a:xfrm>
                <a:off x="7853491"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TRANSFORM &amp; ANALYZE</a:t>
                </a:r>
              </a:p>
            </p:txBody>
          </p:sp>
          <p:sp>
            <p:nvSpPr>
              <p:cNvPr id="566" name="Freeform 588">
                <a:extLst>
                  <a:ext uri="{FF2B5EF4-FFF2-40B4-BE49-F238E27FC236}">
                    <a16:creationId xmlns:a16="http://schemas.microsoft.com/office/drawing/2014/main" id="{CC68F4E8-0045-4AB9-982F-7AF96C841A69}"/>
                  </a:ext>
                </a:extLst>
              </p:cNvPr>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0078D7">
                      <a:lumMod val="75000"/>
                    </a:srgbClr>
                  </a:solidFill>
                  <a:effectLst/>
                  <a:uLnTx/>
                  <a:uFillTx/>
                  <a:latin typeface="Segoe UI"/>
                  <a:ea typeface="Segoe UI" pitchFamily="34" charset="0"/>
                  <a:cs typeface="Segoe UI" pitchFamily="34" charset="0"/>
                </a:endParaRPr>
              </a:p>
            </p:txBody>
          </p:sp>
          <p:grpSp>
            <p:nvGrpSpPr>
              <p:cNvPr id="567" name="Group 566">
                <a:extLst>
                  <a:ext uri="{FF2B5EF4-FFF2-40B4-BE49-F238E27FC236}">
                    <a16:creationId xmlns:a16="http://schemas.microsoft.com/office/drawing/2014/main" id="{06D8349E-EA0C-49CC-9B85-78CF9D6312D9}"/>
                  </a:ext>
                </a:extLst>
              </p:cNvPr>
              <p:cNvGrpSpPr/>
              <p:nvPr/>
            </p:nvGrpSpPr>
            <p:grpSpPr>
              <a:xfrm>
                <a:off x="7985542" y="3325887"/>
                <a:ext cx="1065075" cy="341257"/>
                <a:chOff x="8007488" y="3207777"/>
                <a:chExt cx="1065075" cy="341257"/>
              </a:xfrm>
              <a:grpFill/>
            </p:grpSpPr>
            <p:sp>
              <p:nvSpPr>
                <p:cNvPr id="584" name="Freeform 606">
                  <a:extLst>
                    <a:ext uri="{FF2B5EF4-FFF2-40B4-BE49-F238E27FC236}">
                      <a16:creationId xmlns:a16="http://schemas.microsoft.com/office/drawing/2014/main" id="{EEC46391-BD60-479B-8233-CA015F949464}"/>
                    </a:ext>
                  </a:extLst>
                </p:cNvPr>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5" name="Freeform 607">
                  <a:extLst>
                    <a:ext uri="{FF2B5EF4-FFF2-40B4-BE49-F238E27FC236}">
                      <a16:creationId xmlns:a16="http://schemas.microsoft.com/office/drawing/2014/main" id="{CFAEC750-5A57-4B0F-974C-C02B2B62A25F}"/>
                    </a:ext>
                  </a:extLst>
                </p:cNvPr>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6" name="Freeform 608">
                  <a:extLst>
                    <a:ext uri="{FF2B5EF4-FFF2-40B4-BE49-F238E27FC236}">
                      <a16:creationId xmlns:a16="http://schemas.microsoft.com/office/drawing/2014/main" id="{F766FB42-B1E3-4E9D-AB8C-7DADC11F6983}"/>
                    </a:ext>
                  </a:extLst>
                </p:cNvPr>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87" name="Group 586">
                  <a:extLst>
                    <a:ext uri="{FF2B5EF4-FFF2-40B4-BE49-F238E27FC236}">
                      <a16:creationId xmlns:a16="http://schemas.microsoft.com/office/drawing/2014/main" id="{B8DE5E1C-A293-45E3-BD52-016B6264A736}"/>
                    </a:ext>
                  </a:extLst>
                </p:cNvPr>
                <p:cNvGrpSpPr/>
                <p:nvPr/>
              </p:nvGrpSpPr>
              <p:grpSpPr>
                <a:xfrm>
                  <a:off x="8099516" y="3245644"/>
                  <a:ext cx="594427" cy="188119"/>
                  <a:chOff x="8099517" y="3245644"/>
                  <a:chExt cx="668721" cy="188119"/>
                </a:xfrm>
                <a:grpFill/>
              </p:grpSpPr>
              <p:cxnSp>
                <p:nvCxnSpPr>
                  <p:cNvPr id="600" name="Straight Connector 599">
                    <a:extLst>
                      <a:ext uri="{FF2B5EF4-FFF2-40B4-BE49-F238E27FC236}">
                        <a16:creationId xmlns:a16="http://schemas.microsoft.com/office/drawing/2014/main" id="{FC67C136-344F-4B1E-820E-C793F62E5A73}"/>
                      </a:ext>
                    </a:extLst>
                  </p:cNvPr>
                  <p:cNvCxnSpPr/>
                  <p:nvPr/>
                </p:nvCxnSpPr>
                <p:spPr>
                  <a:xfrm>
                    <a:off x="8099517" y="3338901"/>
                    <a:ext cx="623002" cy="0"/>
                  </a:xfrm>
                  <a:prstGeom prst="line">
                    <a:avLst/>
                  </a:prstGeom>
                  <a:grpFill/>
                  <a:ln w="3175" cap="flat" cmpd="sng" algn="ctr">
                    <a:solidFill>
                      <a:srgbClr val="0078D7"/>
                    </a:solidFill>
                    <a:prstDash val="dash"/>
                    <a:headEnd type="none"/>
                    <a:tailEnd type="none"/>
                  </a:ln>
                  <a:effectLst/>
                </p:spPr>
              </p:cxnSp>
              <p:sp>
                <p:nvSpPr>
                  <p:cNvPr id="601" name="Freeform 623">
                    <a:extLst>
                      <a:ext uri="{FF2B5EF4-FFF2-40B4-BE49-F238E27FC236}">
                        <a16:creationId xmlns:a16="http://schemas.microsoft.com/office/drawing/2014/main" id="{9E7ED307-2959-4C15-9ADE-BAD03F58B6CE}"/>
                      </a:ext>
                    </a:extLst>
                  </p:cNvPr>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cap="flat" cmpd="sng" algn="ctr">
                    <a:solidFill>
                      <a:srgbClr val="0078D7"/>
                    </a:solidFill>
                    <a:prstDash val="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02" name="Freeform 624">
                    <a:extLst>
                      <a:ext uri="{FF2B5EF4-FFF2-40B4-BE49-F238E27FC236}">
                        <a16:creationId xmlns:a16="http://schemas.microsoft.com/office/drawing/2014/main" id="{D2F9947C-F970-4C52-80C5-3860525CA054}"/>
                      </a:ext>
                    </a:extLst>
                  </p:cNvPr>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cap="flat" cmpd="sng" algn="ctr">
                    <a:solidFill>
                      <a:srgbClr val="0078D7"/>
                    </a:solidFill>
                    <a:prstDash val="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03" name="Isosceles Triangle 602">
                    <a:extLst>
                      <a:ext uri="{FF2B5EF4-FFF2-40B4-BE49-F238E27FC236}">
                        <a16:creationId xmlns:a16="http://schemas.microsoft.com/office/drawing/2014/main" id="{C29CA2F8-4381-46A6-9602-DE5535068F7F}"/>
                      </a:ext>
                    </a:extLst>
                  </p:cNvPr>
                  <p:cNvSpPr/>
                  <p:nvPr/>
                </p:nvSpPr>
                <p:spPr bwMode="auto">
                  <a:xfrm rot="5400000">
                    <a:off x="8722519" y="3271470"/>
                    <a:ext cx="45719" cy="45719"/>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4" name="Isosceles Triangle 603">
                    <a:extLst>
                      <a:ext uri="{FF2B5EF4-FFF2-40B4-BE49-F238E27FC236}">
                        <a16:creationId xmlns:a16="http://schemas.microsoft.com/office/drawing/2014/main" id="{0FBA97E0-326C-4C91-9B1E-23C2F287371F}"/>
                      </a:ext>
                    </a:extLst>
                  </p:cNvPr>
                  <p:cNvSpPr/>
                  <p:nvPr/>
                </p:nvSpPr>
                <p:spPr bwMode="auto">
                  <a:xfrm rot="5400000">
                    <a:off x="8722519" y="3319095"/>
                    <a:ext cx="45719" cy="45719"/>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5" name="Isosceles Triangle 604">
                    <a:extLst>
                      <a:ext uri="{FF2B5EF4-FFF2-40B4-BE49-F238E27FC236}">
                        <a16:creationId xmlns:a16="http://schemas.microsoft.com/office/drawing/2014/main" id="{AB34BBE6-60E1-4702-97C0-1692148104A6}"/>
                      </a:ext>
                    </a:extLst>
                  </p:cNvPr>
                  <p:cNvSpPr/>
                  <p:nvPr/>
                </p:nvSpPr>
                <p:spPr bwMode="auto">
                  <a:xfrm rot="5400000">
                    <a:off x="8722519" y="3366720"/>
                    <a:ext cx="45719" cy="45719"/>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88" name="Group 587">
                  <a:extLst>
                    <a:ext uri="{FF2B5EF4-FFF2-40B4-BE49-F238E27FC236}">
                      <a16:creationId xmlns:a16="http://schemas.microsoft.com/office/drawing/2014/main" id="{8B772AE6-5F9D-4C73-8378-B5EE408F0C84}"/>
                    </a:ext>
                  </a:extLst>
                </p:cNvPr>
                <p:cNvGrpSpPr/>
                <p:nvPr/>
              </p:nvGrpSpPr>
              <p:grpSpPr>
                <a:xfrm>
                  <a:off x="8705850" y="3246154"/>
                  <a:ext cx="188119" cy="181932"/>
                  <a:chOff x="6107906" y="3893854"/>
                  <a:chExt cx="260177" cy="181932"/>
                </a:xfrm>
                <a:grpFill/>
              </p:grpSpPr>
              <p:sp>
                <p:nvSpPr>
                  <p:cNvPr id="594" name="Freeform 616">
                    <a:extLst>
                      <a:ext uri="{FF2B5EF4-FFF2-40B4-BE49-F238E27FC236}">
                        <a16:creationId xmlns:a16="http://schemas.microsoft.com/office/drawing/2014/main" id="{B31EAC08-F7D1-4BF6-AAAA-9BA7FB11B6FA}"/>
                      </a:ext>
                    </a:extLst>
                  </p:cNvPr>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40CF7332-FD92-49C8-9ABB-79F1FC6DB9B2}"/>
                      </a:ext>
                    </a:extLst>
                  </p:cNvPr>
                  <p:cNvGrpSpPr/>
                  <p:nvPr/>
                </p:nvGrpSpPr>
                <p:grpSpPr>
                  <a:xfrm>
                    <a:off x="6132036" y="3939103"/>
                    <a:ext cx="215584" cy="123793"/>
                    <a:chOff x="6417785" y="4091503"/>
                    <a:chExt cx="1997553" cy="1147034"/>
                  </a:xfrm>
                  <a:grpFill/>
                </p:grpSpPr>
                <p:sp>
                  <p:nvSpPr>
                    <p:cNvPr id="596" name="Freeform 618">
                      <a:extLst>
                        <a:ext uri="{FF2B5EF4-FFF2-40B4-BE49-F238E27FC236}">
                          <a16:creationId xmlns:a16="http://schemas.microsoft.com/office/drawing/2014/main" id="{44B55CF3-9C90-465D-A862-4BE354C15D71}"/>
                        </a:ext>
                      </a:extLst>
                    </p:cNvPr>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7" name="Freeform 619">
                      <a:extLst>
                        <a:ext uri="{FF2B5EF4-FFF2-40B4-BE49-F238E27FC236}">
                          <a16:creationId xmlns:a16="http://schemas.microsoft.com/office/drawing/2014/main" id="{63EC85E5-E589-4E3C-8811-A1FEC51AB9CC}"/>
                        </a:ext>
                      </a:extLst>
                    </p:cNvPr>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8" name="Freeform 620">
                      <a:extLst>
                        <a:ext uri="{FF2B5EF4-FFF2-40B4-BE49-F238E27FC236}">
                          <a16:creationId xmlns:a16="http://schemas.microsoft.com/office/drawing/2014/main" id="{248D4247-BDD8-4B83-A552-AA15AE4B1E3D}"/>
                        </a:ext>
                      </a:extLst>
                    </p:cNvPr>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9" name="Freeform 621">
                      <a:extLst>
                        <a:ext uri="{FF2B5EF4-FFF2-40B4-BE49-F238E27FC236}">
                          <a16:creationId xmlns:a16="http://schemas.microsoft.com/office/drawing/2014/main" id="{E1CAEA9D-1F10-49A1-85E6-766F84E44CB1}"/>
                        </a:ext>
                      </a:extLst>
                    </p:cNvPr>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nvGrpSpPr>
                <p:cNvPr id="589" name="Group 588">
                  <a:extLst>
                    <a:ext uri="{FF2B5EF4-FFF2-40B4-BE49-F238E27FC236}">
                      <a16:creationId xmlns:a16="http://schemas.microsoft.com/office/drawing/2014/main" id="{751A596B-D50F-4AE9-B9F3-738795872175}"/>
                    </a:ext>
                  </a:extLst>
                </p:cNvPr>
                <p:cNvGrpSpPr/>
                <p:nvPr/>
              </p:nvGrpSpPr>
              <p:grpSpPr>
                <a:xfrm>
                  <a:off x="8942871" y="3419465"/>
                  <a:ext cx="129692" cy="129569"/>
                  <a:chOff x="4432300" y="1766888"/>
                  <a:chExt cx="3324225" cy="3321050"/>
                </a:xfrm>
                <a:grpFill/>
              </p:grpSpPr>
              <p:sp>
                <p:nvSpPr>
                  <p:cNvPr id="592" name="Freeform 614">
                    <a:extLst>
                      <a:ext uri="{FF2B5EF4-FFF2-40B4-BE49-F238E27FC236}">
                        <a16:creationId xmlns:a16="http://schemas.microsoft.com/office/drawing/2014/main" id="{E4D15906-6B85-465F-B22B-37816BF1A1B8}"/>
                      </a:ext>
                    </a:extLst>
                  </p:cNvPr>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593" name="Freeform 615">
                    <a:extLst>
                      <a:ext uri="{FF2B5EF4-FFF2-40B4-BE49-F238E27FC236}">
                        <a16:creationId xmlns:a16="http://schemas.microsoft.com/office/drawing/2014/main" id="{015EE153-2871-4ECF-B10D-82FE0A93F6C8}"/>
                      </a:ext>
                    </a:extLst>
                  </p:cNvPr>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sp>
              <p:nvSpPr>
                <p:cNvPr id="590" name="Freeform 612">
                  <a:extLst>
                    <a:ext uri="{FF2B5EF4-FFF2-40B4-BE49-F238E27FC236}">
                      <a16:creationId xmlns:a16="http://schemas.microsoft.com/office/drawing/2014/main" id="{25015D33-CEC3-4624-AD6C-E5BFCA03DD3B}"/>
                    </a:ext>
                  </a:extLst>
                </p:cNvPr>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cap="flat" cmpd="sng" algn="ctr">
                  <a:solidFill>
                    <a:srgbClr val="FFFFFF"/>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591" name="Isosceles Triangle 590">
                  <a:extLst>
                    <a:ext uri="{FF2B5EF4-FFF2-40B4-BE49-F238E27FC236}">
                      <a16:creationId xmlns:a16="http://schemas.microsoft.com/office/drawing/2014/main" id="{8A4988D7-EB5E-4401-8503-EB98B598152B}"/>
                    </a:ext>
                  </a:extLst>
                </p:cNvPr>
                <p:cNvSpPr/>
                <p:nvPr/>
              </p:nvSpPr>
              <p:spPr bwMode="auto">
                <a:xfrm rot="10800000">
                  <a:off x="8996046" y="3376404"/>
                  <a:ext cx="45719" cy="40640"/>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cxnSp>
            <p:nvCxnSpPr>
              <p:cNvPr id="568" name="Straight Connector 567">
                <a:extLst>
                  <a:ext uri="{FF2B5EF4-FFF2-40B4-BE49-F238E27FC236}">
                    <a16:creationId xmlns:a16="http://schemas.microsoft.com/office/drawing/2014/main" id="{F0A46F8F-25DD-495D-8D30-E6A09EDFE53F}"/>
                  </a:ext>
                </a:extLst>
              </p:cNvPr>
              <p:cNvCxnSpPr/>
              <p:nvPr/>
            </p:nvCxnSpPr>
            <p:spPr>
              <a:xfrm>
                <a:off x="7971476" y="3692366"/>
                <a:ext cx="1093206" cy="0"/>
              </a:xfrm>
              <a:prstGeom prst="line">
                <a:avLst/>
              </a:prstGeom>
              <a:grpFill/>
              <a:ln w="9525" cap="flat" cmpd="sng" algn="ctr">
                <a:solidFill>
                  <a:srgbClr val="0078D7"/>
                </a:solidFill>
                <a:prstDash val="solid"/>
                <a:headEnd type="none"/>
                <a:tailEnd type="none"/>
              </a:ln>
              <a:effectLst/>
            </p:spPr>
          </p:cxnSp>
          <p:grpSp>
            <p:nvGrpSpPr>
              <p:cNvPr id="569" name="Group 568">
                <a:extLst>
                  <a:ext uri="{FF2B5EF4-FFF2-40B4-BE49-F238E27FC236}">
                    <a16:creationId xmlns:a16="http://schemas.microsoft.com/office/drawing/2014/main" id="{FD9567F0-D13E-4B9E-B117-0E19F1E97662}"/>
                  </a:ext>
                </a:extLst>
              </p:cNvPr>
              <p:cNvGrpSpPr/>
              <p:nvPr/>
            </p:nvGrpSpPr>
            <p:grpSpPr>
              <a:xfrm>
                <a:off x="8620696" y="3720983"/>
                <a:ext cx="218503" cy="245406"/>
                <a:chOff x="3104286" y="1336108"/>
                <a:chExt cx="4649064" cy="5221480"/>
              </a:xfrm>
              <a:grpFill/>
            </p:grpSpPr>
            <p:sp>
              <p:nvSpPr>
                <p:cNvPr id="570" name="Freeform 592">
                  <a:extLst>
                    <a:ext uri="{FF2B5EF4-FFF2-40B4-BE49-F238E27FC236}">
                      <a16:creationId xmlns:a16="http://schemas.microsoft.com/office/drawing/2014/main" id="{46DC7245-3C40-42DF-9FFD-C384B3EB5EE1}"/>
                    </a:ext>
                  </a:extLst>
                </p:cNvPr>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grpSp>
              <p:nvGrpSpPr>
                <p:cNvPr id="571" name="Group 570">
                  <a:extLst>
                    <a:ext uri="{FF2B5EF4-FFF2-40B4-BE49-F238E27FC236}">
                      <a16:creationId xmlns:a16="http://schemas.microsoft.com/office/drawing/2014/main" id="{8EB74F61-FC4D-4804-8575-647FA3B3B905}"/>
                    </a:ext>
                  </a:extLst>
                </p:cNvPr>
                <p:cNvGrpSpPr/>
                <p:nvPr/>
              </p:nvGrpSpPr>
              <p:grpSpPr>
                <a:xfrm>
                  <a:off x="3248025" y="3081906"/>
                  <a:ext cx="4505325" cy="2741835"/>
                  <a:chOff x="3248025" y="3081906"/>
                  <a:chExt cx="4505325" cy="2741835"/>
                </a:xfrm>
                <a:grpFill/>
              </p:grpSpPr>
              <p:grpSp>
                <p:nvGrpSpPr>
                  <p:cNvPr id="572" name="Group 571">
                    <a:extLst>
                      <a:ext uri="{FF2B5EF4-FFF2-40B4-BE49-F238E27FC236}">
                        <a16:creationId xmlns:a16="http://schemas.microsoft.com/office/drawing/2014/main" id="{6115EF46-053A-4FC7-9F40-F95CB3CCC1C4}"/>
                      </a:ext>
                    </a:extLst>
                  </p:cNvPr>
                  <p:cNvGrpSpPr/>
                  <p:nvPr/>
                </p:nvGrpSpPr>
                <p:grpSpPr>
                  <a:xfrm>
                    <a:off x="3248025" y="3081906"/>
                    <a:ext cx="3993352" cy="2741835"/>
                    <a:chOff x="3248025" y="3081906"/>
                    <a:chExt cx="3993352" cy="2741835"/>
                  </a:xfrm>
                  <a:grpFill/>
                </p:grpSpPr>
                <p:sp>
                  <p:nvSpPr>
                    <p:cNvPr id="574" name="Rectangle 573">
                      <a:extLst>
                        <a:ext uri="{FF2B5EF4-FFF2-40B4-BE49-F238E27FC236}">
                          <a16:creationId xmlns:a16="http://schemas.microsoft.com/office/drawing/2014/main" id="{8BF69A7F-92FD-4C93-90BB-2D96F3B205D6}"/>
                        </a:ext>
                      </a:extLst>
                    </p:cNvPr>
                    <p:cNvSpPr/>
                    <p:nvPr/>
                  </p:nvSpPr>
                  <p:spPr bwMode="auto">
                    <a:xfrm>
                      <a:off x="3248025" y="4695824"/>
                      <a:ext cx="1416050"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5" name="Rectangle 574">
                      <a:extLst>
                        <a:ext uri="{FF2B5EF4-FFF2-40B4-BE49-F238E27FC236}">
                          <a16:creationId xmlns:a16="http://schemas.microsoft.com/office/drawing/2014/main" id="{73292323-8B04-4532-98CB-550C9B3278C4}"/>
                        </a:ext>
                      </a:extLst>
                    </p:cNvPr>
                    <p:cNvSpPr/>
                    <p:nvPr/>
                  </p:nvSpPr>
                  <p:spPr bwMode="auto">
                    <a:xfrm>
                      <a:off x="3644899" y="5003799"/>
                      <a:ext cx="2613025"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6" name="Rectangle 575">
                      <a:extLst>
                        <a:ext uri="{FF2B5EF4-FFF2-40B4-BE49-F238E27FC236}">
                          <a16:creationId xmlns:a16="http://schemas.microsoft.com/office/drawing/2014/main" id="{9CC8B305-1C0B-4ACA-8733-849FC56EFFB7}"/>
                        </a:ext>
                      </a:extLst>
                    </p:cNvPr>
                    <p:cNvSpPr/>
                    <p:nvPr/>
                  </p:nvSpPr>
                  <p:spPr bwMode="auto">
                    <a:xfrm>
                      <a:off x="3595689" y="3446461"/>
                      <a:ext cx="2662236"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7" name="Rectangle 576">
                      <a:extLst>
                        <a:ext uri="{FF2B5EF4-FFF2-40B4-BE49-F238E27FC236}">
                          <a16:creationId xmlns:a16="http://schemas.microsoft.com/office/drawing/2014/main" id="{41331AD5-24DD-47D2-8022-4C8882E4B014}"/>
                        </a:ext>
                      </a:extLst>
                    </p:cNvPr>
                    <p:cNvSpPr/>
                    <p:nvPr/>
                  </p:nvSpPr>
                  <p:spPr bwMode="auto">
                    <a:xfrm>
                      <a:off x="3591716" y="3789361"/>
                      <a:ext cx="3649661"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8" name="Rectangle 577">
                      <a:extLst>
                        <a:ext uri="{FF2B5EF4-FFF2-40B4-BE49-F238E27FC236}">
                          <a16:creationId xmlns:a16="http://schemas.microsoft.com/office/drawing/2014/main" id="{F0B0F7A0-26E1-422F-A2E8-017DBFE08417}"/>
                        </a:ext>
                      </a:extLst>
                    </p:cNvPr>
                    <p:cNvSpPr/>
                    <p:nvPr/>
                  </p:nvSpPr>
                  <p:spPr bwMode="auto">
                    <a:xfrm rot="16200000">
                      <a:off x="3924698" y="4486669"/>
                      <a:ext cx="2521742"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9" name="Rectangle 578">
                      <a:extLst>
                        <a:ext uri="{FF2B5EF4-FFF2-40B4-BE49-F238E27FC236}">
                          <a16:creationId xmlns:a16="http://schemas.microsoft.com/office/drawing/2014/main" id="{9021260A-C2D2-49C2-AF4E-D2D93FE1B9F5}"/>
                        </a:ext>
                      </a:extLst>
                    </p:cNvPr>
                    <p:cNvSpPr/>
                    <p:nvPr/>
                  </p:nvSpPr>
                  <p:spPr bwMode="auto">
                    <a:xfrm rot="16200000">
                      <a:off x="5334002" y="4225130"/>
                      <a:ext cx="1709739"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0" name="Rectangle 579">
                      <a:extLst>
                        <a:ext uri="{FF2B5EF4-FFF2-40B4-BE49-F238E27FC236}">
                          <a16:creationId xmlns:a16="http://schemas.microsoft.com/office/drawing/2014/main" id="{97FFC626-3240-483C-A8C8-10204C137968}"/>
                        </a:ext>
                      </a:extLst>
                    </p:cNvPr>
                    <p:cNvSpPr/>
                    <p:nvPr/>
                  </p:nvSpPr>
                  <p:spPr bwMode="auto">
                    <a:xfrm rot="16200000">
                      <a:off x="4082259" y="5183185"/>
                      <a:ext cx="1127126"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1" name="Rectangle 580">
                      <a:extLst>
                        <a:ext uri="{FF2B5EF4-FFF2-40B4-BE49-F238E27FC236}">
                          <a16:creationId xmlns:a16="http://schemas.microsoft.com/office/drawing/2014/main" id="{0039E944-420F-4166-B154-E3FF4A1769E6}"/>
                        </a:ext>
                      </a:extLst>
                    </p:cNvPr>
                    <p:cNvSpPr/>
                    <p:nvPr/>
                  </p:nvSpPr>
                  <p:spPr bwMode="auto">
                    <a:xfrm>
                      <a:off x="4569621" y="5670548"/>
                      <a:ext cx="692149"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2" name="Rectangle 581">
                      <a:extLst>
                        <a:ext uri="{FF2B5EF4-FFF2-40B4-BE49-F238E27FC236}">
                          <a16:creationId xmlns:a16="http://schemas.microsoft.com/office/drawing/2014/main" id="{27907877-8710-49D4-BD7A-3BA363997112}"/>
                        </a:ext>
                      </a:extLst>
                    </p:cNvPr>
                    <p:cNvSpPr/>
                    <p:nvPr/>
                  </p:nvSpPr>
                  <p:spPr bwMode="auto">
                    <a:xfrm rot="18627450">
                      <a:off x="3310979" y="4132943"/>
                      <a:ext cx="2254475"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3" name="Rectangle 582">
                      <a:extLst>
                        <a:ext uri="{FF2B5EF4-FFF2-40B4-BE49-F238E27FC236}">
                          <a16:creationId xmlns:a16="http://schemas.microsoft.com/office/drawing/2014/main" id="{04B07122-C4E9-449E-838D-B7C2CA022660}"/>
                        </a:ext>
                      </a:extLst>
                    </p:cNvPr>
                    <p:cNvSpPr/>
                    <p:nvPr/>
                  </p:nvSpPr>
                  <p:spPr bwMode="auto">
                    <a:xfrm rot="5400000">
                      <a:off x="3425426" y="3623071"/>
                      <a:ext cx="484981"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sp>
                <p:nvSpPr>
                  <p:cNvPr id="573" name="Isosceles Triangle 572">
                    <a:extLst>
                      <a:ext uri="{FF2B5EF4-FFF2-40B4-BE49-F238E27FC236}">
                        <a16:creationId xmlns:a16="http://schemas.microsoft.com/office/drawing/2014/main" id="{B1F07D53-93F3-4CBA-AFDB-E3E4DCED0FAE}"/>
                      </a:ext>
                    </a:extLst>
                  </p:cNvPr>
                  <p:cNvSpPr/>
                  <p:nvPr/>
                </p:nvSpPr>
                <p:spPr bwMode="auto">
                  <a:xfrm rot="5400000">
                    <a:off x="7156450" y="3606800"/>
                    <a:ext cx="679450" cy="514350"/>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grpSp>
          <p:nvGrpSpPr>
            <p:cNvPr id="441" name="Group 440">
              <a:extLst>
                <a:ext uri="{FF2B5EF4-FFF2-40B4-BE49-F238E27FC236}">
                  <a16:creationId xmlns:a16="http://schemas.microsoft.com/office/drawing/2014/main" id="{C35E4A9B-2B24-443B-B7EE-E05DCD4E5FAE}"/>
                </a:ext>
              </a:extLst>
            </p:cNvPr>
            <p:cNvGrpSpPr/>
            <p:nvPr/>
          </p:nvGrpSpPr>
          <p:grpSpPr>
            <a:xfrm>
              <a:off x="12826688" y="2729082"/>
              <a:ext cx="1329176" cy="1329176"/>
              <a:chOff x="9376400" y="2729082"/>
              <a:chExt cx="1329176" cy="1329176"/>
            </a:xfrm>
            <a:grpFill/>
          </p:grpSpPr>
          <p:sp>
            <p:nvSpPr>
              <p:cNvPr id="537" name="Oval 536">
                <a:extLst>
                  <a:ext uri="{FF2B5EF4-FFF2-40B4-BE49-F238E27FC236}">
                    <a16:creationId xmlns:a16="http://schemas.microsoft.com/office/drawing/2014/main" id="{C1E257AD-04DB-4363-9C39-B5A636EBD180}"/>
                  </a:ext>
                </a:extLst>
              </p:cNvPr>
              <p:cNvSpPr/>
              <p:nvPr/>
            </p:nvSpPr>
            <p:spPr bwMode="auto">
              <a:xfrm>
                <a:off x="9376400"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PUBLISH</a:t>
                </a:r>
              </a:p>
            </p:txBody>
          </p:sp>
          <p:sp>
            <p:nvSpPr>
              <p:cNvPr id="538" name="Freeform 630">
                <a:extLst>
                  <a:ext uri="{FF2B5EF4-FFF2-40B4-BE49-F238E27FC236}">
                    <a16:creationId xmlns:a16="http://schemas.microsoft.com/office/drawing/2014/main" id="{7C4FF791-8FBC-4EDC-982F-8F81D47EFED1}"/>
                  </a:ext>
                </a:extLst>
              </p:cNvPr>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539" name="Freeform 631">
                <a:extLst>
                  <a:ext uri="{FF2B5EF4-FFF2-40B4-BE49-F238E27FC236}">
                    <a16:creationId xmlns:a16="http://schemas.microsoft.com/office/drawing/2014/main" id="{9E3D46C1-2A38-4417-A102-42533AB85C78}"/>
                  </a:ext>
                </a:extLst>
              </p:cNvPr>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540" name="Freeform 632">
                <a:extLst>
                  <a:ext uri="{FF2B5EF4-FFF2-40B4-BE49-F238E27FC236}">
                    <a16:creationId xmlns:a16="http://schemas.microsoft.com/office/drawing/2014/main" id="{C2C6C617-E6BA-463D-9ABB-F9EEBC59E07F}"/>
                  </a:ext>
                </a:extLst>
              </p:cNvPr>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lumMod val="75000"/>
                      </a:srgbClr>
                    </a:solidFill>
                    <a:effectLst/>
                    <a:uLnTx/>
                    <a:uFillTx/>
                    <a:latin typeface="Segoe UI"/>
                  </a:rPr>
                  <a:t>SQL</a:t>
                </a:r>
              </a:p>
            </p:txBody>
          </p:sp>
          <p:grpSp>
            <p:nvGrpSpPr>
              <p:cNvPr id="541" name="Group 540">
                <a:extLst>
                  <a:ext uri="{FF2B5EF4-FFF2-40B4-BE49-F238E27FC236}">
                    <a16:creationId xmlns:a16="http://schemas.microsoft.com/office/drawing/2014/main" id="{ED96C1C0-BE31-45A5-98DB-B2673AAA8C1F}"/>
                  </a:ext>
                </a:extLst>
              </p:cNvPr>
              <p:cNvGrpSpPr/>
              <p:nvPr/>
            </p:nvGrpSpPr>
            <p:grpSpPr>
              <a:xfrm>
                <a:off x="10223148" y="3471118"/>
                <a:ext cx="322531" cy="225534"/>
                <a:chOff x="1182255" y="2216727"/>
                <a:chExt cx="5006109" cy="3500582"/>
              </a:xfrm>
              <a:grpFill/>
            </p:grpSpPr>
            <p:sp>
              <p:nvSpPr>
                <p:cNvPr id="543" name="Freeform 635">
                  <a:extLst>
                    <a:ext uri="{FF2B5EF4-FFF2-40B4-BE49-F238E27FC236}">
                      <a16:creationId xmlns:a16="http://schemas.microsoft.com/office/drawing/2014/main" id="{D0C9C05F-1EA2-4B1E-9F61-4FFD8FD2C6D6}"/>
                    </a:ext>
                  </a:extLst>
                </p:cNvPr>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44" name="Group 543">
                  <a:extLst>
                    <a:ext uri="{FF2B5EF4-FFF2-40B4-BE49-F238E27FC236}">
                      <a16:creationId xmlns:a16="http://schemas.microsoft.com/office/drawing/2014/main" id="{87D0B6B6-BD14-4081-93F3-A903DE2D10F4}"/>
                    </a:ext>
                  </a:extLst>
                </p:cNvPr>
                <p:cNvGrpSpPr/>
                <p:nvPr/>
              </p:nvGrpSpPr>
              <p:grpSpPr>
                <a:xfrm>
                  <a:off x="1371600" y="2904099"/>
                  <a:ext cx="4622800" cy="2628550"/>
                  <a:chOff x="1371600" y="3272399"/>
                  <a:chExt cx="4622800" cy="2628550"/>
                </a:xfrm>
                <a:grpFill/>
              </p:grpSpPr>
              <p:grpSp>
                <p:nvGrpSpPr>
                  <p:cNvPr id="545" name="Group 544">
                    <a:extLst>
                      <a:ext uri="{FF2B5EF4-FFF2-40B4-BE49-F238E27FC236}">
                        <a16:creationId xmlns:a16="http://schemas.microsoft.com/office/drawing/2014/main" id="{D5E8B0D5-30A2-49CA-A1D7-4034CE4215F7}"/>
                      </a:ext>
                    </a:extLst>
                  </p:cNvPr>
                  <p:cNvGrpSpPr/>
                  <p:nvPr/>
                </p:nvGrpSpPr>
                <p:grpSpPr>
                  <a:xfrm>
                    <a:off x="1371600" y="3272399"/>
                    <a:ext cx="4622800" cy="609250"/>
                    <a:chOff x="1403350" y="3272399"/>
                    <a:chExt cx="4216400" cy="609250"/>
                  </a:xfrm>
                  <a:grpFill/>
                </p:grpSpPr>
                <p:sp>
                  <p:nvSpPr>
                    <p:cNvPr id="561" name="Freeform 653">
                      <a:extLst>
                        <a:ext uri="{FF2B5EF4-FFF2-40B4-BE49-F238E27FC236}">
                          <a16:creationId xmlns:a16="http://schemas.microsoft.com/office/drawing/2014/main" id="{6792B7F6-46DE-4903-BDE8-E1ED39EE0595}"/>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2" name="Freeform 654">
                      <a:extLst>
                        <a:ext uri="{FF2B5EF4-FFF2-40B4-BE49-F238E27FC236}">
                          <a16:creationId xmlns:a16="http://schemas.microsoft.com/office/drawing/2014/main" id="{AA41B4CF-EB7E-4671-A80A-956879F82B5D}"/>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3" name="Freeform 655">
                      <a:extLst>
                        <a:ext uri="{FF2B5EF4-FFF2-40B4-BE49-F238E27FC236}">
                          <a16:creationId xmlns:a16="http://schemas.microsoft.com/office/drawing/2014/main" id="{D88B6611-47F9-4CA6-B35E-D49224E77E29}"/>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4" name="Freeform 656">
                      <a:extLst>
                        <a:ext uri="{FF2B5EF4-FFF2-40B4-BE49-F238E27FC236}">
                          <a16:creationId xmlns:a16="http://schemas.microsoft.com/office/drawing/2014/main" id="{01B6C986-52C4-43A7-A765-6C1BBDCABC08}"/>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DA8DECE8-881D-47E0-9F62-8B659390E980}"/>
                      </a:ext>
                    </a:extLst>
                  </p:cNvPr>
                  <p:cNvGrpSpPr/>
                  <p:nvPr/>
                </p:nvGrpSpPr>
                <p:grpSpPr>
                  <a:xfrm>
                    <a:off x="1371600" y="3945499"/>
                    <a:ext cx="4622800" cy="609250"/>
                    <a:chOff x="1403350" y="3272399"/>
                    <a:chExt cx="4216400" cy="609250"/>
                  </a:xfrm>
                  <a:grpFill/>
                </p:grpSpPr>
                <p:sp>
                  <p:nvSpPr>
                    <p:cNvPr id="557" name="Freeform 649">
                      <a:extLst>
                        <a:ext uri="{FF2B5EF4-FFF2-40B4-BE49-F238E27FC236}">
                          <a16:creationId xmlns:a16="http://schemas.microsoft.com/office/drawing/2014/main" id="{63431556-9179-40EA-9F16-8C8EA9579310}"/>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8" name="Freeform 650">
                      <a:extLst>
                        <a:ext uri="{FF2B5EF4-FFF2-40B4-BE49-F238E27FC236}">
                          <a16:creationId xmlns:a16="http://schemas.microsoft.com/office/drawing/2014/main" id="{1900CA5F-7409-48AE-9336-8D9D59A6EF76}"/>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9" name="Freeform 651">
                      <a:extLst>
                        <a:ext uri="{FF2B5EF4-FFF2-40B4-BE49-F238E27FC236}">
                          <a16:creationId xmlns:a16="http://schemas.microsoft.com/office/drawing/2014/main" id="{1DFEC761-F462-4068-B3FD-F08CA1BBE8BB}"/>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0" name="Freeform 652">
                      <a:extLst>
                        <a:ext uri="{FF2B5EF4-FFF2-40B4-BE49-F238E27FC236}">
                          <a16:creationId xmlns:a16="http://schemas.microsoft.com/office/drawing/2014/main" id="{F95D218C-0B5E-477A-9E89-B14ECE89D4D4}"/>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47" name="Group 546">
                    <a:extLst>
                      <a:ext uri="{FF2B5EF4-FFF2-40B4-BE49-F238E27FC236}">
                        <a16:creationId xmlns:a16="http://schemas.microsoft.com/office/drawing/2014/main" id="{15F604C9-EF07-4335-92F0-AA7129821063}"/>
                      </a:ext>
                    </a:extLst>
                  </p:cNvPr>
                  <p:cNvGrpSpPr/>
                  <p:nvPr/>
                </p:nvGrpSpPr>
                <p:grpSpPr>
                  <a:xfrm>
                    <a:off x="1371600" y="4618599"/>
                    <a:ext cx="4622800" cy="609250"/>
                    <a:chOff x="1403350" y="3272399"/>
                    <a:chExt cx="4216400" cy="609250"/>
                  </a:xfrm>
                  <a:grpFill/>
                </p:grpSpPr>
                <p:sp>
                  <p:nvSpPr>
                    <p:cNvPr id="553" name="Freeform 645">
                      <a:extLst>
                        <a:ext uri="{FF2B5EF4-FFF2-40B4-BE49-F238E27FC236}">
                          <a16:creationId xmlns:a16="http://schemas.microsoft.com/office/drawing/2014/main" id="{7DB1F552-4EB8-4D65-B690-CCAED470AFC4}"/>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4" name="Freeform 646">
                      <a:extLst>
                        <a:ext uri="{FF2B5EF4-FFF2-40B4-BE49-F238E27FC236}">
                          <a16:creationId xmlns:a16="http://schemas.microsoft.com/office/drawing/2014/main" id="{6C5BD8BC-8B30-4B8A-8B75-C160FCFCFB09}"/>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5" name="Freeform 647">
                      <a:extLst>
                        <a:ext uri="{FF2B5EF4-FFF2-40B4-BE49-F238E27FC236}">
                          <a16:creationId xmlns:a16="http://schemas.microsoft.com/office/drawing/2014/main" id="{C8E05F52-D2B0-41AC-85B8-73401EC01E5A}"/>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6" name="Freeform 648">
                      <a:extLst>
                        <a:ext uri="{FF2B5EF4-FFF2-40B4-BE49-F238E27FC236}">
                          <a16:creationId xmlns:a16="http://schemas.microsoft.com/office/drawing/2014/main" id="{5432C5D7-14FD-4D0D-BB1C-6A2465F35D24}"/>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48" name="Group 547">
                    <a:extLst>
                      <a:ext uri="{FF2B5EF4-FFF2-40B4-BE49-F238E27FC236}">
                        <a16:creationId xmlns:a16="http://schemas.microsoft.com/office/drawing/2014/main" id="{5812B0E5-6431-4CA4-93C7-F3A4605DD54B}"/>
                      </a:ext>
                    </a:extLst>
                  </p:cNvPr>
                  <p:cNvGrpSpPr/>
                  <p:nvPr/>
                </p:nvGrpSpPr>
                <p:grpSpPr>
                  <a:xfrm>
                    <a:off x="1371600" y="5291699"/>
                    <a:ext cx="4622800" cy="609250"/>
                    <a:chOff x="1403350" y="3272399"/>
                    <a:chExt cx="4216400" cy="609250"/>
                  </a:xfrm>
                  <a:grpFill/>
                </p:grpSpPr>
                <p:sp>
                  <p:nvSpPr>
                    <p:cNvPr id="549" name="Freeform 641">
                      <a:extLst>
                        <a:ext uri="{FF2B5EF4-FFF2-40B4-BE49-F238E27FC236}">
                          <a16:creationId xmlns:a16="http://schemas.microsoft.com/office/drawing/2014/main" id="{A45243C8-DA68-4344-BA02-997F396557FF}"/>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0" name="Freeform 642">
                      <a:extLst>
                        <a:ext uri="{FF2B5EF4-FFF2-40B4-BE49-F238E27FC236}">
                          <a16:creationId xmlns:a16="http://schemas.microsoft.com/office/drawing/2014/main" id="{B9750EF5-5EA1-4299-8C56-7215DD1595EF}"/>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1" name="Freeform 643">
                      <a:extLst>
                        <a:ext uri="{FF2B5EF4-FFF2-40B4-BE49-F238E27FC236}">
                          <a16:creationId xmlns:a16="http://schemas.microsoft.com/office/drawing/2014/main" id="{61DC9C17-6852-423D-B4C3-DF34CB080C31}"/>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2" name="Freeform 644">
                      <a:extLst>
                        <a:ext uri="{FF2B5EF4-FFF2-40B4-BE49-F238E27FC236}">
                          <a16:creationId xmlns:a16="http://schemas.microsoft.com/office/drawing/2014/main" id="{6C75AB94-0525-4010-AA8F-2B7E1C162E4F}"/>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542" name="Freeform 634">
                <a:extLst>
                  <a:ext uri="{FF2B5EF4-FFF2-40B4-BE49-F238E27FC236}">
                    <a16:creationId xmlns:a16="http://schemas.microsoft.com/office/drawing/2014/main" id="{5261F00D-002A-4C57-8E55-5623E00FB4D5}"/>
                  </a:ext>
                </a:extLst>
              </p:cNvPr>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grpSp>
        <p:grpSp>
          <p:nvGrpSpPr>
            <p:cNvPr id="442" name="Group 441">
              <a:extLst>
                <a:ext uri="{FF2B5EF4-FFF2-40B4-BE49-F238E27FC236}">
                  <a16:creationId xmlns:a16="http://schemas.microsoft.com/office/drawing/2014/main" id="{718238C0-6139-4728-9463-152AE2A78C54}"/>
                </a:ext>
              </a:extLst>
            </p:cNvPr>
            <p:cNvGrpSpPr/>
            <p:nvPr/>
          </p:nvGrpSpPr>
          <p:grpSpPr>
            <a:xfrm>
              <a:off x="15107216" y="1916113"/>
              <a:ext cx="453941" cy="552320"/>
              <a:chOff x="2256871" y="3439507"/>
              <a:chExt cx="340270" cy="414014"/>
            </a:xfrm>
            <a:grpFill/>
          </p:grpSpPr>
          <p:sp>
            <p:nvSpPr>
              <p:cNvPr id="533" name="Freeform 662">
                <a:extLst>
                  <a:ext uri="{FF2B5EF4-FFF2-40B4-BE49-F238E27FC236}">
                    <a16:creationId xmlns:a16="http://schemas.microsoft.com/office/drawing/2014/main" id="{6E24C8D2-843D-4F82-BB3F-507D8DC3D31F}"/>
                  </a:ext>
                </a:extLst>
              </p:cNvPr>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nvGrpSpPr>
              <p:cNvPr id="534" name="Group 14">
                <a:extLst>
                  <a:ext uri="{FF2B5EF4-FFF2-40B4-BE49-F238E27FC236}">
                    <a16:creationId xmlns:a16="http://schemas.microsoft.com/office/drawing/2014/main" id="{DD9CB721-7A93-42AB-A9FF-40582ABFBDE0}"/>
                  </a:ext>
                </a:extLst>
              </p:cNvPr>
              <p:cNvGrpSpPr>
                <a:grpSpLocks noChangeAspect="1"/>
              </p:cNvGrpSpPr>
              <p:nvPr/>
            </p:nvGrpSpPr>
            <p:grpSpPr bwMode="auto">
              <a:xfrm>
                <a:off x="2409106" y="3620181"/>
                <a:ext cx="188035" cy="233340"/>
                <a:chOff x="2986" y="1098"/>
                <a:chExt cx="1710" cy="2122"/>
              </a:xfrm>
              <a:grpFill/>
            </p:grpSpPr>
            <p:sp>
              <p:nvSpPr>
                <p:cNvPr id="535" name="Freeform 664">
                  <a:extLst>
                    <a:ext uri="{FF2B5EF4-FFF2-40B4-BE49-F238E27FC236}">
                      <a16:creationId xmlns:a16="http://schemas.microsoft.com/office/drawing/2014/main" id="{7BEC62ED-5E8B-4A29-B007-82705ADCF1B5}"/>
                    </a:ext>
                  </a:extLst>
                </p:cNvPr>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536" name="Freeform 665">
                  <a:extLst>
                    <a:ext uri="{FF2B5EF4-FFF2-40B4-BE49-F238E27FC236}">
                      <a16:creationId xmlns:a16="http://schemas.microsoft.com/office/drawing/2014/main" id="{13164277-78C0-4981-989D-53FA3D4C70FF}"/>
                    </a:ext>
                  </a:extLst>
                </p:cNvPr>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grpSp>
        <p:sp>
          <p:nvSpPr>
            <p:cNvPr id="443" name="TextBox 442">
              <a:extLst>
                <a:ext uri="{FF2B5EF4-FFF2-40B4-BE49-F238E27FC236}">
                  <a16:creationId xmlns:a16="http://schemas.microsoft.com/office/drawing/2014/main" id="{F06E8496-FA06-4505-877E-2405815A8F89}"/>
                </a:ext>
              </a:extLst>
            </p:cNvPr>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rPr>
                <a:t>DATA</a:t>
              </a:r>
              <a:br>
                <a:rPr kumimoji="0" lang="en-US" sz="1200" b="0" i="0" u="none" strike="noStrike" kern="0" cap="none" spc="0" normalizeH="0" baseline="0" noProof="0" dirty="0">
                  <a:ln>
                    <a:noFill/>
                  </a:ln>
                  <a:solidFill>
                    <a:srgbClr val="0078D7">
                      <a:lumMod val="75000"/>
                    </a:srgbClr>
                  </a:solidFill>
                  <a:effectLst/>
                  <a:uLnTx/>
                  <a:uFillTx/>
                  <a:latin typeface="Segoe UI"/>
                </a:rPr>
              </a:br>
              <a:r>
                <a:rPr kumimoji="0" lang="en-US" sz="1200" b="0" i="0" u="none" strike="noStrike" kern="0" cap="none" spc="0" normalizeH="0" baseline="0" noProof="0" dirty="0">
                  <a:ln>
                    <a:noFill/>
                  </a:ln>
                  <a:solidFill>
                    <a:srgbClr val="0078D7">
                      <a:lumMod val="75000"/>
                    </a:srgbClr>
                  </a:solidFill>
                  <a:effectLst/>
                  <a:uLnTx/>
                  <a:uFillTx/>
                  <a:latin typeface="Segoe UI"/>
                </a:rPr>
                <a:t>CONSUMPTION</a:t>
              </a:r>
            </a:p>
          </p:txBody>
        </p:sp>
        <p:cxnSp>
          <p:nvCxnSpPr>
            <p:cNvPr id="444" name="Straight Connector 443">
              <a:extLst>
                <a:ext uri="{FF2B5EF4-FFF2-40B4-BE49-F238E27FC236}">
                  <a16:creationId xmlns:a16="http://schemas.microsoft.com/office/drawing/2014/main" id="{05C3B899-DAA0-4C0A-8A0D-DE55234F1F89}"/>
                </a:ext>
              </a:extLst>
            </p:cNvPr>
            <p:cNvCxnSpPr>
              <a:stCxn id="606" idx="6"/>
              <a:endCxn id="565" idx="2"/>
            </p:cNvCxnSpPr>
            <p:nvPr/>
          </p:nvCxnSpPr>
          <p:spPr>
            <a:xfrm>
              <a:off x="11160249" y="3393670"/>
              <a:ext cx="168632" cy="0"/>
            </a:xfrm>
            <a:prstGeom prst="line">
              <a:avLst/>
            </a:prstGeom>
            <a:grpFill/>
            <a:ln w="9525" cap="flat" cmpd="sng" algn="ctr">
              <a:solidFill>
                <a:srgbClr val="0078D7"/>
              </a:solidFill>
              <a:prstDash val="dash"/>
              <a:headEnd type="none"/>
              <a:tailEnd type="none"/>
            </a:ln>
            <a:effectLst/>
          </p:spPr>
        </p:cxnSp>
        <p:grpSp>
          <p:nvGrpSpPr>
            <p:cNvPr id="445" name="Group 444">
              <a:extLst>
                <a:ext uri="{FF2B5EF4-FFF2-40B4-BE49-F238E27FC236}">
                  <a16:creationId xmlns:a16="http://schemas.microsoft.com/office/drawing/2014/main" id="{4529C80B-EB32-49E7-A150-44FA0CF442B3}"/>
                </a:ext>
              </a:extLst>
            </p:cNvPr>
            <p:cNvGrpSpPr/>
            <p:nvPr/>
          </p:nvGrpSpPr>
          <p:grpSpPr>
            <a:xfrm rot="10800000">
              <a:off x="14222242" y="3274811"/>
              <a:ext cx="314332" cy="234950"/>
              <a:chOff x="4329106" y="3274811"/>
              <a:chExt cx="414344" cy="234950"/>
            </a:xfrm>
            <a:grpFill/>
          </p:grpSpPr>
          <p:cxnSp>
            <p:nvCxnSpPr>
              <p:cNvPr id="530" name="Straight Connector 529">
                <a:extLst>
                  <a:ext uri="{FF2B5EF4-FFF2-40B4-BE49-F238E27FC236}">
                    <a16:creationId xmlns:a16="http://schemas.microsoft.com/office/drawing/2014/main" id="{7784EF51-2351-496E-8129-505947266809}"/>
                  </a:ext>
                </a:extLst>
              </p:cNvPr>
              <p:cNvCxnSpPr/>
              <p:nvPr/>
            </p:nvCxnSpPr>
            <p:spPr>
              <a:xfrm>
                <a:off x="4329107" y="3382761"/>
                <a:ext cx="414343" cy="0"/>
              </a:xfrm>
              <a:prstGeom prst="line">
                <a:avLst/>
              </a:prstGeom>
              <a:grpFill/>
              <a:ln w="9525" cap="flat" cmpd="sng" algn="ctr">
                <a:solidFill>
                  <a:srgbClr val="0078D7"/>
                </a:solidFill>
                <a:prstDash val="dash"/>
                <a:headEnd type="none"/>
                <a:tailEnd type="oval"/>
              </a:ln>
              <a:effectLst/>
            </p:spPr>
          </p:cxnSp>
          <p:cxnSp>
            <p:nvCxnSpPr>
              <p:cNvPr id="531" name="Straight Connector 530">
                <a:extLst>
                  <a:ext uri="{FF2B5EF4-FFF2-40B4-BE49-F238E27FC236}">
                    <a16:creationId xmlns:a16="http://schemas.microsoft.com/office/drawing/2014/main" id="{82302306-3AAD-49B8-9056-607987BB1B20}"/>
                  </a:ext>
                </a:extLst>
              </p:cNvPr>
              <p:cNvCxnSpPr/>
              <p:nvPr/>
            </p:nvCxnSpPr>
            <p:spPr>
              <a:xfrm rot="10800000" flipH="1">
                <a:off x="4329106" y="3274811"/>
                <a:ext cx="152745" cy="0"/>
              </a:xfrm>
              <a:prstGeom prst="line">
                <a:avLst/>
              </a:prstGeom>
              <a:grpFill/>
              <a:ln w="9525" cap="flat" cmpd="sng" algn="ctr">
                <a:solidFill>
                  <a:srgbClr val="0078D7"/>
                </a:solidFill>
                <a:prstDash val="dash"/>
                <a:headEnd type="none"/>
                <a:tailEnd type="oval"/>
              </a:ln>
              <a:effectLst/>
            </p:spPr>
          </p:cxnSp>
          <p:cxnSp>
            <p:nvCxnSpPr>
              <p:cNvPr id="532" name="Straight Connector 531">
                <a:extLst>
                  <a:ext uri="{FF2B5EF4-FFF2-40B4-BE49-F238E27FC236}">
                    <a16:creationId xmlns:a16="http://schemas.microsoft.com/office/drawing/2014/main" id="{9A7F7D19-E468-43F4-BECF-64AFDC7664E3}"/>
                  </a:ext>
                </a:extLst>
              </p:cNvPr>
              <p:cNvCxnSpPr/>
              <p:nvPr/>
            </p:nvCxnSpPr>
            <p:spPr>
              <a:xfrm rot="10800000" flipH="1">
                <a:off x="4329106" y="3509761"/>
                <a:ext cx="286675" cy="0"/>
              </a:xfrm>
              <a:prstGeom prst="line">
                <a:avLst/>
              </a:prstGeom>
              <a:grpFill/>
              <a:ln w="9525" cap="flat" cmpd="sng" algn="ctr">
                <a:solidFill>
                  <a:srgbClr val="0078D7"/>
                </a:solidFill>
                <a:prstDash val="dash"/>
                <a:headEnd type="none"/>
                <a:tailEnd type="oval"/>
              </a:ln>
              <a:effectLst/>
            </p:spPr>
          </p:cxnSp>
        </p:grpSp>
        <p:sp>
          <p:nvSpPr>
            <p:cNvPr id="446" name="Freeform 672">
              <a:extLst>
                <a:ext uri="{FF2B5EF4-FFF2-40B4-BE49-F238E27FC236}">
                  <a16:creationId xmlns:a16="http://schemas.microsoft.com/office/drawing/2014/main" id="{882494A1-A253-43E7-8AF8-67774FD09C34}"/>
                </a:ext>
              </a:extLst>
            </p:cNvPr>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47" name="Rectangle 446">
              <a:extLst>
                <a:ext uri="{FF2B5EF4-FFF2-40B4-BE49-F238E27FC236}">
                  <a16:creationId xmlns:a16="http://schemas.microsoft.com/office/drawing/2014/main" id="{7EC58495-ABA2-4ABB-89F1-EB5741545502}"/>
                </a:ext>
              </a:extLst>
            </p:cNvPr>
            <p:cNvSpPr/>
            <p:nvPr/>
          </p:nvSpPr>
          <p:spPr bwMode="auto">
            <a:xfrm>
              <a:off x="14848315" y="4553160"/>
              <a:ext cx="626954" cy="8142"/>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48" name="Rectangle 447">
              <a:extLst>
                <a:ext uri="{FF2B5EF4-FFF2-40B4-BE49-F238E27FC236}">
                  <a16:creationId xmlns:a16="http://schemas.microsoft.com/office/drawing/2014/main" id="{8B6CED6A-4318-4547-86A6-A1809AA6E001}"/>
                </a:ext>
              </a:extLst>
            </p:cNvPr>
            <p:cNvSpPr/>
            <p:nvPr/>
          </p:nvSpPr>
          <p:spPr bwMode="auto">
            <a:xfrm>
              <a:off x="14908025" y="4428312"/>
              <a:ext cx="42068" cy="124848"/>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49" name="Rectangle 448">
              <a:extLst>
                <a:ext uri="{FF2B5EF4-FFF2-40B4-BE49-F238E27FC236}">
                  <a16:creationId xmlns:a16="http://schemas.microsoft.com/office/drawing/2014/main" id="{ED49F317-1F1E-442D-B3B5-79A85A77AD91}"/>
                </a:ext>
              </a:extLst>
            </p:cNvPr>
            <p:cNvSpPr/>
            <p:nvPr/>
          </p:nvSpPr>
          <p:spPr bwMode="auto">
            <a:xfrm>
              <a:off x="14985376" y="4428312"/>
              <a:ext cx="42068" cy="124848"/>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0" name="Rectangle 449">
              <a:extLst>
                <a:ext uri="{FF2B5EF4-FFF2-40B4-BE49-F238E27FC236}">
                  <a16:creationId xmlns:a16="http://schemas.microsoft.com/office/drawing/2014/main" id="{485879AB-759D-4E31-8EDD-09BFDE515260}"/>
                </a:ext>
              </a:extLst>
            </p:cNvPr>
            <p:cNvSpPr/>
            <p:nvPr/>
          </p:nvSpPr>
          <p:spPr bwMode="auto">
            <a:xfrm>
              <a:off x="15062728" y="4450533"/>
              <a:ext cx="42068" cy="102626"/>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1" name="Rectangle 450">
              <a:extLst>
                <a:ext uri="{FF2B5EF4-FFF2-40B4-BE49-F238E27FC236}">
                  <a16:creationId xmlns:a16="http://schemas.microsoft.com/office/drawing/2014/main" id="{0A0EB8AC-2D64-441F-8144-75546AF9A892}"/>
                </a:ext>
              </a:extLst>
            </p:cNvPr>
            <p:cNvSpPr/>
            <p:nvPr/>
          </p:nvSpPr>
          <p:spPr bwMode="auto">
            <a:xfrm>
              <a:off x="15140079" y="4480332"/>
              <a:ext cx="42068" cy="72828"/>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2" name="Rectangle 451">
              <a:extLst>
                <a:ext uri="{FF2B5EF4-FFF2-40B4-BE49-F238E27FC236}">
                  <a16:creationId xmlns:a16="http://schemas.microsoft.com/office/drawing/2014/main" id="{E8ED9540-E9E0-4169-972A-717F90F032B2}"/>
                </a:ext>
              </a:extLst>
            </p:cNvPr>
            <p:cNvSpPr/>
            <p:nvPr/>
          </p:nvSpPr>
          <p:spPr bwMode="auto">
            <a:xfrm>
              <a:off x="15214717" y="4502440"/>
              <a:ext cx="42068" cy="50719"/>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3" name="Rectangle 452">
              <a:extLst>
                <a:ext uri="{FF2B5EF4-FFF2-40B4-BE49-F238E27FC236}">
                  <a16:creationId xmlns:a16="http://schemas.microsoft.com/office/drawing/2014/main" id="{628FC241-853A-44B8-8232-596CCEBA893F}"/>
                </a:ext>
              </a:extLst>
            </p:cNvPr>
            <p:cNvSpPr/>
            <p:nvPr/>
          </p:nvSpPr>
          <p:spPr bwMode="auto">
            <a:xfrm>
              <a:off x="15296139" y="4514936"/>
              <a:ext cx="42068" cy="38223"/>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4" name="Rectangle 453">
              <a:extLst>
                <a:ext uri="{FF2B5EF4-FFF2-40B4-BE49-F238E27FC236}">
                  <a16:creationId xmlns:a16="http://schemas.microsoft.com/office/drawing/2014/main" id="{1743FE8A-774F-4ABF-B756-249567B79484}"/>
                </a:ext>
              </a:extLst>
            </p:cNvPr>
            <p:cNvSpPr/>
            <p:nvPr/>
          </p:nvSpPr>
          <p:spPr bwMode="auto">
            <a:xfrm>
              <a:off x="15370777" y="4509734"/>
              <a:ext cx="42068" cy="43425"/>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5" name="Rectangle 454">
              <a:extLst>
                <a:ext uri="{FF2B5EF4-FFF2-40B4-BE49-F238E27FC236}">
                  <a16:creationId xmlns:a16="http://schemas.microsoft.com/office/drawing/2014/main" id="{DD608E3B-4E9B-4508-9552-95B19AE52333}"/>
                </a:ext>
              </a:extLst>
            </p:cNvPr>
            <p:cNvSpPr/>
            <p:nvPr/>
          </p:nvSpPr>
          <p:spPr bwMode="auto">
            <a:xfrm>
              <a:off x="15370777" y="4391672"/>
              <a:ext cx="42068" cy="120777"/>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6" name="Rectangle 455">
              <a:extLst>
                <a:ext uri="{FF2B5EF4-FFF2-40B4-BE49-F238E27FC236}">
                  <a16:creationId xmlns:a16="http://schemas.microsoft.com/office/drawing/2014/main" id="{D3EA1FE9-C780-4243-B740-445BA5D57C95}"/>
                </a:ext>
              </a:extLst>
            </p:cNvPr>
            <p:cNvSpPr/>
            <p:nvPr/>
          </p:nvSpPr>
          <p:spPr bwMode="auto">
            <a:xfrm>
              <a:off x="15296139" y="4391672"/>
              <a:ext cx="42068" cy="123265"/>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7" name="Rectangle 456">
              <a:extLst>
                <a:ext uri="{FF2B5EF4-FFF2-40B4-BE49-F238E27FC236}">
                  <a16:creationId xmlns:a16="http://schemas.microsoft.com/office/drawing/2014/main" id="{E849E17C-9555-4BEA-AA0F-0B9DE17893BF}"/>
                </a:ext>
              </a:extLst>
            </p:cNvPr>
            <p:cNvSpPr/>
            <p:nvPr/>
          </p:nvSpPr>
          <p:spPr bwMode="auto">
            <a:xfrm>
              <a:off x="15214717" y="4391672"/>
              <a:ext cx="42068" cy="110769"/>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8" name="Rectangle 457">
              <a:extLst>
                <a:ext uri="{FF2B5EF4-FFF2-40B4-BE49-F238E27FC236}">
                  <a16:creationId xmlns:a16="http://schemas.microsoft.com/office/drawing/2014/main" id="{B5CE10FF-0973-4B5D-A0CB-7787DD399C00}"/>
                </a:ext>
              </a:extLst>
            </p:cNvPr>
            <p:cNvSpPr/>
            <p:nvPr/>
          </p:nvSpPr>
          <p:spPr bwMode="auto">
            <a:xfrm>
              <a:off x="15140079" y="4391672"/>
              <a:ext cx="42068" cy="88660"/>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9" name="Rectangle 458">
              <a:extLst>
                <a:ext uri="{FF2B5EF4-FFF2-40B4-BE49-F238E27FC236}">
                  <a16:creationId xmlns:a16="http://schemas.microsoft.com/office/drawing/2014/main" id="{55223844-E7AC-46F6-A206-0B4F3B121B2D}"/>
                </a:ext>
              </a:extLst>
            </p:cNvPr>
            <p:cNvSpPr/>
            <p:nvPr/>
          </p:nvSpPr>
          <p:spPr bwMode="auto">
            <a:xfrm>
              <a:off x="15062728" y="4391672"/>
              <a:ext cx="42068" cy="58862"/>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0" name="Rectangle 459">
              <a:extLst>
                <a:ext uri="{FF2B5EF4-FFF2-40B4-BE49-F238E27FC236}">
                  <a16:creationId xmlns:a16="http://schemas.microsoft.com/office/drawing/2014/main" id="{50D609AF-74CF-477E-9EF7-16FAC9DE1DE8}"/>
                </a:ext>
              </a:extLst>
            </p:cNvPr>
            <p:cNvSpPr/>
            <p:nvPr/>
          </p:nvSpPr>
          <p:spPr bwMode="auto">
            <a:xfrm>
              <a:off x="14985376" y="4391672"/>
              <a:ext cx="42068" cy="36640"/>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1" name="Rectangle 460">
              <a:extLst>
                <a:ext uri="{FF2B5EF4-FFF2-40B4-BE49-F238E27FC236}">
                  <a16:creationId xmlns:a16="http://schemas.microsoft.com/office/drawing/2014/main" id="{E687D483-F74A-4F88-9AEF-F3E6BE5E8F90}"/>
                </a:ext>
              </a:extLst>
            </p:cNvPr>
            <p:cNvSpPr/>
            <p:nvPr/>
          </p:nvSpPr>
          <p:spPr bwMode="auto">
            <a:xfrm>
              <a:off x="14908025" y="4391672"/>
              <a:ext cx="42068" cy="36640"/>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2" name="Oval 461">
              <a:extLst>
                <a:ext uri="{FF2B5EF4-FFF2-40B4-BE49-F238E27FC236}">
                  <a16:creationId xmlns:a16="http://schemas.microsoft.com/office/drawing/2014/main" id="{CD734357-D9BA-4D7F-B6B6-5F631AADFD3C}"/>
                </a:ext>
              </a:extLst>
            </p:cNvPr>
            <p:cNvSpPr/>
            <p:nvPr/>
          </p:nvSpPr>
          <p:spPr bwMode="auto">
            <a:xfrm>
              <a:off x="14843961" y="4277510"/>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3" name="Oval 462">
              <a:extLst>
                <a:ext uri="{FF2B5EF4-FFF2-40B4-BE49-F238E27FC236}">
                  <a16:creationId xmlns:a16="http://schemas.microsoft.com/office/drawing/2014/main" id="{3963D7B0-E736-4CFB-82F0-B55D647F4311}"/>
                </a:ext>
              </a:extLst>
            </p:cNvPr>
            <p:cNvSpPr/>
            <p:nvPr/>
          </p:nvSpPr>
          <p:spPr bwMode="auto">
            <a:xfrm>
              <a:off x="14894907" y="4208301"/>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4" name="Oval 463">
              <a:extLst>
                <a:ext uri="{FF2B5EF4-FFF2-40B4-BE49-F238E27FC236}">
                  <a16:creationId xmlns:a16="http://schemas.microsoft.com/office/drawing/2014/main" id="{E84BCFE8-E5D0-4D3F-8EA6-2C20B137EEB4}"/>
                </a:ext>
              </a:extLst>
            </p:cNvPr>
            <p:cNvSpPr/>
            <p:nvPr/>
          </p:nvSpPr>
          <p:spPr bwMode="auto">
            <a:xfrm>
              <a:off x="14950093" y="4247599"/>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5" name="Oval 464">
              <a:extLst>
                <a:ext uri="{FF2B5EF4-FFF2-40B4-BE49-F238E27FC236}">
                  <a16:creationId xmlns:a16="http://schemas.microsoft.com/office/drawing/2014/main" id="{2EDDED9D-1620-43F8-ABD4-F7309FE40F7B}"/>
                </a:ext>
              </a:extLst>
            </p:cNvPr>
            <p:cNvSpPr/>
            <p:nvPr/>
          </p:nvSpPr>
          <p:spPr bwMode="auto">
            <a:xfrm>
              <a:off x="14996233" y="4166902"/>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6" name="Oval 465">
              <a:extLst>
                <a:ext uri="{FF2B5EF4-FFF2-40B4-BE49-F238E27FC236}">
                  <a16:creationId xmlns:a16="http://schemas.microsoft.com/office/drawing/2014/main" id="{058152BE-5575-455C-BDCC-C58847369A84}"/>
                </a:ext>
              </a:extLst>
            </p:cNvPr>
            <p:cNvSpPr/>
            <p:nvPr/>
          </p:nvSpPr>
          <p:spPr bwMode="auto">
            <a:xfrm>
              <a:off x="15073207" y="4278528"/>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cxnSp>
          <p:nvCxnSpPr>
            <p:cNvPr id="467" name="Straight Connector 466">
              <a:extLst>
                <a:ext uri="{FF2B5EF4-FFF2-40B4-BE49-F238E27FC236}">
                  <a16:creationId xmlns:a16="http://schemas.microsoft.com/office/drawing/2014/main" id="{2A3A23FC-965A-4E6A-8E52-D180D472E28C}"/>
                </a:ext>
              </a:extLst>
            </p:cNvPr>
            <p:cNvCxnSpPr/>
            <p:nvPr/>
          </p:nvCxnSpPr>
          <p:spPr>
            <a:xfrm flipV="1">
              <a:off x="14874541" y="4244107"/>
              <a:ext cx="28837" cy="37849"/>
            </a:xfrm>
            <a:prstGeom prst="line">
              <a:avLst/>
            </a:prstGeom>
            <a:grpFill/>
            <a:ln w="3175" cap="flat" cmpd="sng" algn="ctr">
              <a:solidFill>
                <a:srgbClr val="FFFFFF"/>
              </a:solidFill>
              <a:prstDash val="solid"/>
              <a:headEnd type="none"/>
              <a:tailEnd type="none"/>
            </a:ln>
            <a:effectLst/>
          </p:spPr>
        </p:cxnSp>
        <p:cxnSp>
          <p:nvCxnSpPr>
            <p:cNvPr id="468" name="Straight Connector 467">
              <a:extLst>
                <a:ext uri="{FF2B5EF4-FFF2-40B4-BE49-F238E27FC236}">
                  <a16:creationId xmlns:a16="http://schemas.microsoft.com/office/drawing/2014/main" id="{F7EE959B-A676-4710-8C24-BA9485F26A9D}"/>
                </a:ext>
              </a:extLst>
            </p:cNvPr>
            <p:cNvCxnSpPr>
              <a:endCxn id="464" idx="1"/>
            </p:cNvCxnSpPr>
            <p:nvPr/>
          </p:nvCxnSpPr>
          <p:spPr>
            <a:xfrm>
              <a:off x="14929511" y="4239301"/>
              <a:ext cx="24632" cy="19225"/>
            </a:xfrm>
            <a:prstGeom prst="line">
              <a:avLst/>
            </a:prstGeom>
            <a:grpFill/>
            <a:ln w="3175" cap="flat" cmpd="sng" algn="ctr">
              <a:solidFill>
                <a:srgbClr val="FFFFFF"/>
              </a:solidFill>
              <a:prstDash val="solid"/>
              <a:headEnd type="none"/>
              <a:tailEnd type="none"/>
            </a:ln>
            <a:effectLst/>
          </p:spPr>
        </p:cxnSp>
        <p:cxnSp>
          <p:nvCxnSpPr>
            <p:cNvPr id="469" name="Straight Connector 468">
              <a:extLst>
                <a:ext uri="{FF2B5EF4-FFF2-40B4-BE49-F238E27FC236}">
                  <a16:creationId xmlns:a16="http://schemas.microsoft.com/office/drawing/2014/main" id="{5FBA8054-1804-4599-85CE-0835B433BF49}"/>
                </a:ext>
              </a:extLst>
            </p:cNvPr>
            <p:cNvCxnSpPr/>
            <p:nvPr/>
          </p:nvCxnSpPr>
          <p:spPr>
            <a:xfrm flipV="1">
              <a:off x="14978475" y="4203856"/>
              <a:ext cx="28236" cy="46560"/>
            </a:xfrm>
            <a:prstGeom prst="line">
              <a:avLst/>
            </a:prstGeom>
            <a:grpFill/>
            <a:ln w="3175" cap="flat" cmpd="sng" algn="ctr">
              <a:solidFill>
                <a:srgbClr val="FFFFFF"/>
              </a:solidFill>
              <a:prstDash val="solid"/>
              <a:headEnd type="none"/>
              <a:tailEnd type="none"/>
            </a:ln>
            <a:effectLst/>
          </p:spPr>
        </p:cxnSp>
        <p:cxnSp>
          <p:nvCxnSpPr>
            <p:cNvPr id="470" name="Straight Connector 469">
              <a:extLst>
                <a:ext uri="{FF2B5EF4-FFF2-40B4-BE49-F238E27FC236}">
                  <a16:creationId xmlns:a16="http://schemas.microsoft.com/office/drawing/2014/main" id="{C57AF364-8280-4B1F-AD33-4F68589A833E}"/>
                </a:ext>
              </a:extLst>
            </p:cNvPr>
            <p:cNvCxnSpPr>
              <a:endCxn id="466" idx="1"/>
            </p:cNvCxnSpPr>
            <p:nvPr/>
          </p:nvCxnSpPr>
          <p:spPr>
            <a:xfrm>
              <a:off x="15030742" y="4198749"/>
              <a:ext cx="51967" cy="83808"/>
            </a:xfrm>
            <a:prstGeom prst="line">
              <a:avLst/>
            </a:prstGeom>
            <a:grpFill/>
            <a:ln w="3175" cap="flat" cmpd="sng" algn="ctr">
              <a:solidFill>
                <a:srgbClr val="FFFFFF"/>
              </a:solidFill>
              <a:prstDash val="solid"/>
              <a:headEnd type="none"/>
              <a:tailEnd type="none"/>
            </a:ln>
            <a:effectLst/>
          </p:spPr>
        </p:cxnSp>
        <p:sp>
          <p:nvSpPr>
            <p:cNvPr id="471" name="Freeform 697">
              <a:extLst>
                <a:ext uri="{FF2B5EF4-FFF2-40B4-BE49-F238E27FC236}">
                  <a16:creationId xmlns:a16="http://schemas.microsoft.com/office/drawing/2014/main" id="{F04BBE89-0C61-43D9-9B30-28C177648279}"/>
                </a:ext>
              </a:extLst>
            </p:cNvPr>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472" name="Rectangle 471">
              <a:extLst>
                <a:ext uri="{FF2B5EF4-FFF2-40B4-BE49-F238E27FC236}">
                  <a16:creationId xmlns:a16="http://schemas.microsoft.com/office/drawing/2014/main" id="{8721C6AA-7FDE-4E8E-BCEC-5015155D120B}"/>
                </a:ext>
              </a:extLst>
            </p:cNvPr>
            <p:cNvSpPr/>
            <p:nvPr/>
          </p:nvSpPr>
          <p:spPr bwMode="auto">
            <a:xfrm>
              <a:off x="15207037" y="4185938"/>
              <a:ext cx="5767" cy="12185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3" name="Rectangle 472">
              <a:extLst>
                <a:ext uri="{FF2B5EF4-FFF2-40B4-BE49-F238E27FC236}">
                  <a16:creationId xmlns:a16="http://schemas.microsoft.com/office/drawing/2014/main" id="{6604FFAA-1D95-461C-B3C4-95E80053A9B0}"/>
                </a:ext>
              </a:extLst>
            </p:cNvPr>
            <p:cNvSpPr/>
            <p:nvPr/>
          </p:nvSpPr>
          <p:spPr bwMode="auto">
            <a:xfrm>
              <a:off x="15253329" y="4194243"/>
              <a:ext cx="16521" cy="3124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4" name="Rectangle 473">
              <a:extLst>
                <a:ext uri="{FF2B5EF4-FFF2-40B4-BE49-F238E27FC236}">
                  <a16:creationId xmlns:a16="http://schemas.microsoft.com/office/drawing/2014/main" id="{6DFE4793-077F-4820-9032-A914E04D6FCC}"/>
                </a:ext>
              </a:extLst>
            </p:cNvPr>
            <p:cNvSpPr/>
            <p:nvPr/>
          </p:nvSpPr>
          <p:spPr bwMode="auto">
            <a:xfrm>
              <a:off x="15354255" y="4228487"/>
              <a:ext cx="16521" cy="3124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5" name="Rectangle 474">
              <a:extLst>
                <a:ext uri="{FF2B5EF4-FFF2-40B4-BE49-F238E27FC236}">
                  <a16:creationId xmlns:a16="http://schemas.microsoft.com/office/drawing/2014/main" id="{0A65D262-A0C6-4C80-832A-6121F6277DC4}"/>
                </a:ext>
              </a:extLst>
            </p:cNvPr>
            <p:cNvSpPr/>
            <p:nvPr/>
          </p:nvSpPr>
          <p:spPr bwMode="auto">
            <a:xfrm>
              <a:off x="15314847" y="4260629"/>
              <a:ext cx="16521" cy="3124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6" name="Rectangle 475">
              <a:extLst>
                <a:ext uri="{FF2B5EF4-FFF2-40B4-BE49-F238E27FC236}">
                  <a16:creationId xmlns:a16="http://schemas.microsoft.com/office/drawing/2014/main" id="{4453097A-2186-4F47-9C99-CAE85B2D0E33}"/>
                </a:ext>
              </a:extLst>
            </p:cNvPr>
            <p:cNvSpPr/>
            <p:nvPr/>
          </p:nvSpPr>
          <p:spPr bwMode="auto">
            <a:xfrm>
              <a:off x="15211994" y="4206980"/>
              <a:ext cx="46139" cy="57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7" name="Rectangle 476">
              <a:extLst>
                <a:ext uri="{FF2B5EF4-FFF2-40B4-BE49-F238E27FC236}">
                  <a16:creationId xmlns:a16="http://schemas.microsoft.com/office/drawing/2014/main" id="{D250E1E9-7543-487D-A8C0-0095A78E6CE7}"/>
                </a:ext>
              </a:extLst>
            </p:cNvPr>
            <p:cNvSpPr/>
            <p:nvPr/>
          </p:nvSpPr>
          <p:spPr bwMode="auto">
            <a:xfrm>
              <a:off x="15211994" y="4241224"/>
              <a:ext cx="149953" cy="57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8" name="Rectangle 477">
              <a:extLst>
                <a:ext uri="{FF2B5EF4-FFF2-40B4-BE49-F238E27FC236}">
                  <a16:creationId xmlns:a16="http://schemas.microsoft.com/office/drawing/2014/main" id="{B2CD3DF9-7C9E-4443-A0D6-5EE671457DD3}"/>
                </a:ext>
              </a:extLst>
            </p:cNvPr>
            <p:cNvSpPr/>
            <p:nvPr/>
          </p:nvSpPr>
          <p:spPr bwMode="auto">
            <a:xfrm>
              <a:off x="15211994" y="4273265"/>
              <a:ext cx="103814" cy="57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cxnSp>
          <p:nvCxnSpPr>
            <p:cNvPr id="479" name="Straight Connector 478">
              <a:extLst>
                <a:ext uri="{FF2B5EF4-FFF2-40B4-BE49-F238E27FC236}">
                  <a16:creationId xmlns:a16="http://schemas.microsoft.com/office/drawing/2014/main" id="{D29268B9-5BC4-468E-A6D4-F8FE6C9C184C}"/>
                </a:ext>
              </a:extLst>
            </p:cNvPr>
            <p:cNvCxnSpPr>
              <a:stCxn id="475" idx="3"/>
            </p:cNvCxnSpPr>
            <p:nvPr/>
          </p:nvCxnSpPr>
          <p:spPr>
            <a:xfrm flipV="1">
              <a:off x="15331368" y="4275468"/>
              <a:ext cx="120720" cy="781"/>
            </a:xfrm>
            <a:prstGeom prst="line">
              <a:avLst/>
            </a:prstGeom>
            <a:grpFill/>
            <a:ln w="3175" cap="flat" cmpd="sng" algn="ctr">
              <a:solidFill>
                <a:srgbClr val="FFFFFF"/>
              </a:solidFill>
              <a:prstDash val="solid"/>
              <a:headEnd type="none"/>
              <a:tailEnd type="none"/>
            </a:ln>
            <a:effectLst/>
          </p:spPr>
        </p:cxnSp>
        <p:cxnSp>
          <p:nvCxnSpPr>
            <p:cNvPr id="480" name="Straight Connector 479">
              <a:extLst>
                <a:ext uri="{FF2B5EF4-FFF2-40B4-BE49-F238E27FC236}">
                  <a16:creationId xmlns:a16="http://schemas.microsoft.com/office/drawing/2014/main" id="{A2CDD50B-8868-4383-A9A6-0AC04E32EE3B}"/>
                </a:ext>
              </a:extLst>
            </p:cNvPr>
            <p:cNvCxnSpPr/>
            <p:nvPr/>
          </p:nvCxnSpPr>
          <p:spPr>
            <a:xfrm>
              <a:off x="15370777" y="4244107"/>
              <a:ext cx="81312" cy="0"/>
            </a:xfrm>
            <a:prstGeom prst="line">
              <a:avLst/>
            </a:prstGeom>
            <a:grpFill/>
            <a:ln w="3175" cap="flat" cmpd="sng" algn="ctr">
              <a:solidFill>
                <a:srgbClr val="FFFFFF"/>
              </a:solidFill>
              <a:prstDash val="solid"/>
              <a:headEnd type="none"/>
              <a:tailEnd type="none"/>
            </a:ln>
            <a:effectLst/>
          </p:spPr>
        </p:cxnSp>
        <p:cxnSp>
          <p:nvCxnSpPr>
            <p:cNvPr id="481" name="Straight Connector 480">
              <a:extLst>
                <a:ext uri="{FF2B5EF4-FFF2-40B4-BE49-F238E27FC236}">
                  <a16:creationId xmlns:a16="http://schemas.microsoft.com/office/drawing/2014/main" id="{679B3AA8-9A85-4AE8-BF12-9EDAE694F20F}"/>
                </a:ext>
              </a:extLst>
            </p:cNvPr>
            <p:cNvCxnSpPr/>
            <p:nvPr/>
          </p:nvCxnSpPr>
          <p:spPr>
            <a:xfrm>
              <a:off x="15269850" y="4208301"/>
              <a:ext cx="182238" cy="0"/>
            </a:xfrm>
            <a:prstGeom prst="line">
              <a:avLst/>
            </a:prstGeom>
            <a:grpFill/>
            <a:ln w="3175" cap="flat" cmpd="sng" algn="ctr">
              <a:solidFill>
                <a:srgbClr val="FFFFFF"/>
              </a:solidFill>
              <a:prstDash val="solid"/>
              <a:headEnd type="none"/>
              <a:tailEnd type="none"/>
            </a:ln>
            <a:effectLst/>
          </p:spPr>
        </p:cxnSp>
        <p:cxnSp>
          <p:nvCxnSpPr>
            <p:cNvPr id="482" name="Straight Connector 481">
              <a:extLst>
                <a:ext uri="{FF2B5EF4-FFF2-40B4-BE49-F238E27FC236}">
                  <a16:creationId xmlns:a16="http://schemas.microsoft.com/office/drawing/2014/main" id="{EF7657B0-34D5-41DF-B2F8-DA21F3E486DA}"/>
                </a:ext>
              </a:extLst>
            </p:cNvPr>
            <p:cNvCxnSpPr/>
            <p:nvPr/>
          </p:nvCxnSpPr>
          <p:spPr>
            <a:xfrm flipV="1">
              <a:off x="15288900" y="2413000"/>
              <a:ext cx="0" cy="656820"/>
            </a:xfrm>
            <a:prstGeom prst="line">
              <a:avLst/>
            </a:prstGeom>
            <a:grpFill/>
            <a:ln w="9525" cap="flat" cmpd="sng" algn="ctr">
              <a:solidFill>
                <a:srgbClr val="0078D7"/>
              </a:solidFill>
              <a:prstDash val="dash"/>
              <a:headEnd type="none"/>
              <a:tailEnd type="none"/>
            </a:ln>
            <a:effectLst/>
          </p:spPr>
        </p:cxnSp>
        <p:cxnSp>
          <p:nvCxnSpPr>
            <p:cNvPr id="483" name="Straight Connector 482">
              <a:extLst>
                <a:ext uri="{FF2B5EF4-FFF2-40B4-BE49-F238E27FC236}">
                  <a16:creationId xmlns:a16="http://schemas.microsoft.com/office/drawing/2014/main" id="{408644D1-B52F-45D0-B118-C34FB84A658C}"/>
                </a:ext>
              </a:extLst>
            </p:cNvPr>
            <p:cNvCxnSpPr/>
            <p:nvPr/>
          </p:nvCxnSpPr>
          <p:spPr>
            <a:xfrm flipV="1">
              <a:off x="15288900" y="3767813"/>
              <a:ext cx="0" cy="329184"/>
            </a:xfrm>
            <a:prstGeom prst="line">
              <a:avLst/>
            </a:prstGeom>
            <a:grpFill/>
            <a:ln w="9525" cap="flat" cmpd="sng" algn="ctr">
              <a:solidFill>
                <a:srgbClr val="0078D7"/>
              </a:solidFill>
              <a:prstDash val="dash"/>
              <a:headEnd type="none"/>
              <a:tailEnd type="none"/>
            </a:ln>
            <a:effectLst/>
          </p:spPr>
        </p:cxnSp>
        <p:cxnSp>
          <p:nvCxnSpPr>
            <p:cNvPr id="484" name="Straight Connector 483">
              <a:extLst>
                <a:ext uri="{FF2B5EF4-FFF2-40B4-BE49-F238E27FC236}">
                  <a16:creationId xmlns:a16="http://schemas.microsoft.com/office/drawing/2014/main" id="{106D3611-6EB8-4F92-8A6B-701FCFDB3CEA}"/>
                </a:ext>
              </a:extLst>
            </p:cNvPr>
            <p:cNvCxnSpPr/>
            <p:nvPr/>
          </p:nvCxnSpPr>
          <p:spPr>
            <a:xfrm flipV="1">
              <a:off x="14692000" y="2203450"/>
              <a:ext cx="0" cy="866370"/>
            </a:xfrm>
            <a:prstGeom prst="line">
              <a:avLst/>
            </a:prstGeom>
            <a:grpFill/>
            <a:ln w="9525" cap="flat" cmpd="sng" algn="ctr">
              <a:solidFill>
                <a:srgbClr val="0078D7"/>
              </a:solidFill>
              <a:prstDash val="dash"/>
              <a:headEnd type="none"/>
              <a:tailEnd type="none"/>
            </a:ln>
            <a:effectLst/>
          </p:spPr>
        </p:cxnSp>
        <p:grpSp>
          <p:nvGrpSpPr>
            <p:cNvPr id="485" name="Group 484">
              <a:extLst>
                <a:ext uri="{FF2B5EF4-FFF2-40B4-BE49-F238E27FC236}">
                  <a16:creationId xmlns:a16="http://schemas.microsoft.com/office/drawing/2014/main" id="{37276879-5B7F-4D74-95F3-B670C0CBD5D2}"/>
                </a:ext>
              </a:extLst>
            </p:cNvPr>
            <p:cNvGrpSpPr/>
            <p:nvPr/>
          </p:nvGrpSpPr>
          <p:grpSpPr>
            <a:xfrm>
              <a:off x="8333265" y="2729082"/>
              <a:ext cx="1329176" cy="1329176"/>
              <a:chOff x="4605967" y="2729082"/>
              <a:chExt cx="1329176" cy="1329176"/>
            </a:xfrm>
            <a:grpFill/>
          </p:grpSpPr>
          <p:grpSp>
            <p:nvGrpSpPr>
              <p:cNvPr id="493" name="Group 492">
                <a:extLst>
                  <a:ext uri="{FF2B5EF4-FFF2-40B4-BE49-F238E27FC236}">
                    <a16:creationId xmlns:a16="http://schemas.microsoft.com/office/drawing/2014/main" id="{7DE6C1E2-A5F1-4D97-9FCF-EBE2E61CF197}"/>
                  </a:ext>
                </a:extLst>
              </p:cNvPr>
              <p:cNvGrpSpPr/>
              <p:nvPr/>
            </p:nvGrpSpPr>
            <p:grpSpPr>
              <a:xfrm>
                <a:off x="4605967" y="2729082"/>
                <a:ext cx="1329176" cy="1329176"/>
                <a:chOff x="4807673" y="2729082"/>
                <a:chExt cx="1329176" cy="1329176"/>
              </a:xfrm>
              <a:grpFill/>
            </p:grpSpPr>
            <p:sp>
              <p:nvSpPr>
                <p:cNvPr id="495" name="Oval 494">
                  <a:extLst>
                    <a:ext uri="{FF2B5EF4-FFF2-40B4-BE49-F238E27FC236}">
                      <a16:creationId xmlns:a16="http://schemas.microsoft.com/office/drawing/2014/main" id="{9D98F10E-46B7-4C04-B1F6-919C5E3C543C}"/>
                    </a:ext>
                  </a:extLst>
                </p:cNvPr>
                <p:cNvSpPr/>
                <p:nvPr/>
              </p:nvSpPr>
              <p:spPr bwMode="auto">
                <a:xfrm>
                  <a:off x="4807673"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INGEST</a:t>
                  </a:r>
                </a:p>
              </p:txBody>
            </p:sp>
            <p:sp>
              <p:nvSpPr>
                <p:cNvPr id="496" name="Freeform 715">
                  <a:extLst>
                    <a:ext uri="{FF2B5EF4-FFF2-40B4-BE49-F238E27FC236}">
                      <a16:creationId xmlns:a16="http://schemas.microsoft.com/office/drawing/2014/main" id="{2256A888-5E74-4EB3-ADDA-76D7F413110E}"/>
                    </a:ext>
                  </a:extLst>
                </p:cNvPr>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497" name="Freeform 716">
                  <a:extLst>
                    <a:ext uri="{FF2B5EF4-FFF2-40B4-BE49-F238E27FC236}">
                      <a16:creationId xmlns:a16="http://schemas.microsoft.com/office/drawing/2014/main" id="{CC27A41E-D5FF-45D9-B6A5-850C6E8BE375}"/>
                    </a:ext>
                  </a:extLst>
                </p:cNvPr>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lumMod val="75000"/>
                        </a:srgbClr>
                      </a:solidFill>
                      <a:effectLst/>
                      <a:uLnTx/>
                      <a:uFillTx/>
                      <a:latin typeface="Segoe UI"/>
                    </a:rPr>
                    <a:t>SQL</a:t>
                  </a:r>
                </a:p>
              </p:txBody>
            </p:sp>
            <p:sp>
              <p:nvSpPr>
                <p:cNvPr id="498" name="Freeform 717">
                  <a:extLst>
                    <a:ext uri="{FF2B5EF4-FFF2-40B4-BE49-F238E27FC236}">
                      <a16:creationId xmlns:a16="http://schemas.microsoft.com/office/drawing/2014/main" id="{7F382BD8-8540-4238-8187-4ED3954BF6A7}"/>
                    </a:ext>
                  </a:extLst>
                </p:cNvPr>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sp>
              <p:nvSpPr>
                <p:cNvPr id="499" name="Freeform 718">
                  <a:extLst>
                    <a:ext uri="{FF2B5EF4-FFF2-40B4-BE49-F238E27FC236}">
                      <a16:creationId xmlns:a16="http://schemas.microsoft.com/office/drawing/2014/main" id="{FD02B748-F527-4CCF-9F5E-378E2793830D}"/>
                    </a:ext>
                  </a:extLst>
                </p:cNvPr>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lumMod val="75000"/>
                        </a:srgbClr>
                      </a:solidFill>
                      <a:effectLst/>
                      <a:uLnTx/>
                      <a:uFillTx/>
                      <a:latin typeface="Segoe UI"/>
                    </a:rPr>
                    <a:t>&lt;&gt;</a:t>
                  </a:r>
                </a:p>
              </p:txBody>
            </p:sp>
            <p:grpSp>
              <p:nvGrpSpPr>
                <p:cNvPr id="500" name="Group 499">
                  <a:extLst>
                    <a:ext uri="{FF2B5EF4-FFF2-40B4-BE49-F238E27FC236}">
                      <a16:creationId xmlns:a16="http://schemas.microsoft.com/office/drawing/2014/main" id="{E0FCB251-6FB0-4FB1-BF48-79F59FC1E969}"/>
                    </a:ext>
                  </a:extLst>
                </p:cNvPr>
                <p:cNvGrpSpPr/>
                <p:nvPr/>
              </p:nvGrpSpPr>
              <p:grpSpPr>
                <a:xfrm>
                  <a:off x="5710236" y="3453323"/>
                  <a:ext cx="260177" cy="181932"/>
                  <a:chOff x="1182255" y="2216727"/>
                  <a:chExt cx="5006109" cy="3500582"/>
                </a:xfrm>
                <a:grpFill/>
              </p:grpSpPr>
              <p:sp>
                <p:nvSpPr>
                  <p:cNvPr id="508" name="Freeform 727">
                    <a:extLst>
                      <a:ext uri="{FF2B5EF4-FFF2-40B4-BE49-F238E27FC236}">
                        <a16:creationId xmlns:a16="http://schemas.microsoft.com/office/drawing/2014/main" id="{1AFA50BB-B25C-4C13-8B9C-F737C171F5DB}"/>
                      </a:ext>
                    </a:extLst>
                  </p:cNvPr>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09" name="Group 508">
                    <a:extLst>
                      <a:ext uri="{FF2B5EF4-FFF2-40B4-BE49-F238E27FC236}">
                        <a16:creationId xmlns:a16="http://schemas.microsoft.com/office/drawing/2014/main" id="{B6A1E2A1-34EF-464B-B211-034200116B85}"/>
                      </a:ext>
                    </a:extLst>
                  </p:cNvPr>
                  <p:cNvGrpSpPr/>
                  <p:nvPr/>
                </p:nvGrpSpPr>
                <p:grpSpPr>
                  <a:xfrm>
                    <a:off x="1371600" y="2904099"/>
                    <a:ext cx="4622800" cy="2628550"/>
                    <a:chOff x="1371600" y="3272399"/>
                    <a:chExt cx="4622800" cy="2628550"/>
                  </a:xfrm>
                  <a:grpFill/>
                </p:grpSpPr>
                <p:grpSp>
                  <p:nvGrpSpPr>
                    <p:cNvPr id="510" name="Group 509">
                      <a:extLst>
                        <a:ext uri="{FF2B5EF4-FFF2-40B4-BE49-F238E27FC236}">
                          <a16:creationId xmlns:a16="http://schemas.microsoft.com/office/drawing/2014/main" id="{41FDA777-1BD1-4439-AE65-5628BC5091D5}"/>
                        </a:ext>
                      </a:extLst>
                    </p:cNvPr>
                    <p:cNvGrpSpPr/>
                    <p:nvPr/>
                  </p:nvGrpSpPr>
                  <p:grpSpPr>
                    <a:xfrm>
                      <a:off x="1371600" y="3272399"/>
                      <a:ext cx="4622800" cy="609250"/>
                      <a:chOff x="1403350" y="3272399"/>
                      <a:chExt cx="4216400" cy="609250"/>
                    </a:xfrm>
                    <a:grpFill/>
                  </p:grpSpPr>
                  <p:sp>
                    <p:nvSpPr>
                      <p:cNvPr id="526" name="Freeform 745">
                        <a:extLst>
                          <a:ext uri="{FF2B5EF4-FFF2-40B4-BE49-F238E27FC236}">
                            <a16:creationId xmlns:a16="http://schemas.microsoft.com/office/drawing/2014/main" id="{3C41207C-944B-4527-B95D-CC1356745F1C}"/>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7" name="Freeform 746">
                        <a:extLst>
                          <a:ext uri="{FF2B5EF4-FFF2-40B4-BE49-F238E27FC236}">
                            <a16:creationId xmlns:a16="http://schemas.microsoft.com/office/drawing/2014/main" id="{A431D563-DB95-42C4-A9D0-6D6E1555E408}"/>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8" name="Freeform 747">
                        <a:extLst>
                          <a:ext uri="{FF2B5EF4-FFF2-40B4-BE49-F238E27FC236}">
                            <a16:creationId xmlns:a16="http://schemas.microsoft.com/office/drawing/2014/main" id="{47D9D857-F61E-4897-84F4-9F0F3C74B081}"/>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9" name="Freeform 748">
                        <a:extLst>
                          <a:ext uri="{FF2B5EF4-FFF2-40B4-BE49-F238E27FC236}">
                            <a16:creationId xmlns:a16="http://schemas.microsoft.com/office/drawing/2014/main" id="{4F25D0E1-6706-49A3-8828-D2685D51C302}"/>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11" name="Group 510">
                      <a:extLst>
                        <a:ext uri="{FF2B5EF4-FFF2-40B4-BE49-F238E27FC236}">
                          <a16:creationId xmlns:a16="http://schemas.microsoft.com/office/drawing/2014/main" id="{00BE31E5-61F6-4967-B6AF-A51D1212EB08}"/>
                        </a:ext>
                      </a:extLst>
                    </p:cNvPr>
                    <p:cNvGrpSpPr/>
                    <p:nvPr/>
                  </p:nvGrpSpPr>
                  <p:grpSpPr>
                    <a:xfrm>
                      <a:off x="1371600" y="3945499"/>
                      <a:ext cx="4622800" cy="609250"/>
                      <a:chOff x="1403350" y="3272399"/>
                      <a:chExt cx="4216400" cy="609250"/>
                    </a:xfrm>
                    <a:grpFill/>
                  </p:grpSpPr>
                  <p:sp>
                    <p:nvSpPr>
                      <p:cNvPr id="522" name="Freeform 741">
                        <a:extLst>
                          <a:ext uri="{FF2B5EF4-FFF2-40B4-BE49-F238E27FC236}">
                            <a16:creationId xmlns:a16="http://schemas.microsoft.com/office/drawing/2014/main" id="{9EDFF642-EED0-42E7-B382-251292BFFB07}"/>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3" name="Freeform 742">
                        <a:extLst>
                          <a:ext uri="{FF2B5EF4-FFF2-40B4-BE49-F238E27FC236}">
                            <a16:creationId xmlns:a16="http://schemas.microsoft.com/office/drawing/2014/main" id="{D4E1E875-9057-47CE-9642-B98D4071512B}"/>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4" name="Freeform 743">
                        <a:extLst>
                          <a:ext uri="{FF2B5EF4-FFF2-40B4-BE49-F238E27FC236}">
                            <a16:creationId xmlns:a16="http://schemas.microsoft.com/office/drawing/2014/main" id="{8BE7E826-5B98-471E-AA23-2BF1670864FC}"/>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5" name="Freeform 744">
                        <a:extLst>
                          <a:ext uri="{FF2B5EF4-FFF2-40B4-BE49-F238E27FC236}">
                            <a16:creationId xmlns:a16="http://schemas.microsoft.com/office/drawing/2014/main" id="{5344A269-D96E-429E-AE91-E4103581A0B6}"/>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12" name="Group 511">
                      <a:extLst>
                        <a:ext uri="{FF2B5EF4-FFF2-40B4-BE49-F238E27FC236}">
                          <a16:creationId xmlns:a16="http://schemas.microsoft.com/office/drawing/2014/main" id="{435196AA-6B20-4772-A4B2-0C045C2E01AD}"/>
                        </a:ext>
                      </a:extLst>
                    </p:cNvPr>
                    <p:cNvGrpSpPr/>
                    <p:nvPr/>
                  </p:nvGrpSpPr>
                  <p:grpSpPr>
                    <a:xfrm>
                      <a:off x="1371600" y="4618599"/>
                      <a:ext cx="4622800" cy="609250"/>
                      <a:chOff x="1403350" y="3272399"/>
                      <a:chExt cx="4216400" cy="609250"/>
                    </a:xfrm>
                    <a:grpFill/>
                  </p:grpSpPr>
                  <p:sp>
                    <p:nvSpPr>
                      <p:cNvPr id="518" name="Freeform 737">
                        <a:extLst>
                          <a:ext uri="{FF2B5EF4-FFF2-40B4-BE49-F238E27FC236}">
                            <a16:creationId xmlns:a16="http://schemas.microsoft.com/office/drawing/2014/main" id="{B0835F6C-E344-4004-8730-9C48C8C68431}"/>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9" name="Freeform 738">
                        <a:extLst>
                          <a:ext uri="{FF2B5EF4-FFF2-40B4-BE49-F238E27FC236}">
                            <a16:creationId xmlns:a16="http://schemas.microsoft.com/office/drawing/2014/main" id="{19CCFA11-B8BF-4B67-8CC5-A0A45DA25AB0}"/>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0" name="Freeform 739">
                        <a:extLst>
                          <a:ext uri="{FF2B5EF4-FFF2-40B4-BE49-F238E27FC236}">
                            <a16:creationId xmlns:a16="http://schemas.microsoft.com/office/drawing/2014/main" id="{5A64A4FF-17C9-45DF-9FD1-0E92BE0FCE16}"/>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1" name="Freeform 740">
                        <a:extLst>
                          <a:ext uri="{FF2B5EF4-FFF2-40B4-BE49-F238E27FC236}">
                            <a16:creationId xmlns:a16="http://schemas.microsoft.com/office/drawing/2014/main" id="{667A5B5A-5DC4-4D60-81BB-745CB2E0775B}"/>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13" name="Group 512">
                      <a:extLst>
                        <a:ext uri="{FF2B5EF4-FFF2-40B4-BE49-F238E27FC236}">
                          <a16:creationId xmlns:a16="http://schemas.microsoft.com/office/drawing/2014/main" id="{97B1C6CA-6F8C-4699-9F86-42272E066682}"/>
                        </a:ext>
                      </a:extLst>
                    </p:cNvPr>
                    <p:cNvGrpSpPr/>
                    <p:nvPr/>
                  </p:nvGrpSpPr>
                  <p:grpSpPr>
                    <a:xfrm>
                      <a:off x="1371600" y="5291699"/>
                      <a:ext cx="4622800" cy="609250"/>
                      <a:chOff x="1403350" y="3272399"/>
                      <a:chExt cx="4216400" cy="609250"/>
                    </a:xfrm>
                    <a:grpFill/>
                  </p:grpSpPr>
                  <p:sp>
                    <p:nvSpPr>
                      <p:cNvPr id="514" name="Freeform 733">
                        <a:extLst>
                          <a:ext uri="{FF2B5EF4-FFF2-40B4-BE49-F238E27FC236}">
                            <a16:creationId xmlns:a16="http://schemas.microsoft.com/office/drawing/2014/main" id="{5665D14E-DA91-4731-856B-258BF828A4AF}"/>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5" name="Freeform 734">
                        <a:extLst>
                          <a:ext uri="{FF2B5EF4-FFF2-40B4-BE49-F238E27FC236}">
                            <a16:creationId xmlns:a16="http://schemas.microsoft.com/office/drawing/2014/main" id="{CD75B61D-29AD-4D19-A8DC-91ED9FF1881A}"/>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6" name="Freeform 735">
                        <a:extLst>
                          <a:ext uri="{FF2B5EF4-FFF2-40B4-BE49-F238E27FC236}">
                            <a16:creationId xmlns:a16="http://schemas.microsoft.com/office/drawing/2014/main" id="{551CAF24-8F78-43E8-BEC2-5C810CD577B6}"/>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7" name="Freeform 736">
                        <a:extLst>
                          <a:ext uri="{FF2B5EF4-FFF2-40B4-BE49-F238E27FC236}">
                            <a16:creationId xmlns:a16="http://schemas.microsoft.com/office/drawing/2014/main" id="{70E74781-DFE8-4801-849B-7B79E23BC10B}"/>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501" name="Freeform 720">
                  <a:extLst>
                    <a:ext uri="{FF2B5EF4-FFF2-40B4-BE49-F238E27FC236}">
                      <a16:creationId xmlns:a16="http://schemas.microsoft.com/office/drawing/2014/main" id="{D7AD3BD4-1BA1-4262-9C40-2D999FA76707}"/>
                    </a:ext>
                  </a:extLst>
                </p:cNvPr>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grpSp>
              <p:nvGrpSpPr>
                <p:cNvPr id="502" name="Group 501">
                  <a:extLst>
                    <a:ext uri="{FF2B5EF4-FFF2-40B4-BE49-F238E27FC236}">
                      <a16:creationId xmlns:a16="http://schemas.microsoft.com/office/drawing/2014/main" id="{D01C633F-E87D-4815-A5CA-3067359812C3}"/>
                    </a:ext>
                  </a:extLst>
                </p:cNvPr>
                <p:cNvGrpSpPr/>
                <p:nvPr/>
              </p:nvGrpSpPr>
              <p:grpSpPr>
                <a:xfrm>
                  <a:off x="5238058" y="3729040"/>
                  <a:ext cx="195955" cy="253528"/>
                  <a:chOff x="5364264" y="3609977"/>
                  <a:chExt cx="201512" cy="260718"/>
                </a:xfrm>
                <a:grpFill/>
              </p:grpSpPr>
              <p:sp>
                <p:nvSpPr>
                  <p:cNvPr id="503" name="Freeform 722">
                    <a:extLst>
                      <a:ext uri="{FF2B5EF4-FFF2-40B4-BE49-F238E27FC236}">
                        <a16:creationId xmlns:a16="http://schemas.microsoft.com/office/drawing/2014/main" id="{6E9D0CEA-F400-448D-90BE-361ABF8BEEB0}"/>
                      </a:ext>
                    </a:extLst>
                  </p:cNvPr>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rgbClr val="0078D7"/>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78D7">
                          <a:lumMod val="75000"/>
                        </a:srgbClr>
                      </a:solidFill>
                      <a:effectLst/>
                      <a:uLnTx/>
                      <a:uFillTx/>
                      <a:latin typeface="Segoe UI"/>
                    </a:endParaRPr>
                  </a:p>
                </p:txBody>
              </p:sp>
              <p:grpSp>
                <p:nvGrpSpPr>
                  <p:cNvPr id="504" name="Group 503">
                    <a:extLst>
                      <a:ext uri="{FF2B5EF4-FFF2-40B4-BE49-F238E27FC236}">
                        <a16:creationId xmlns:a16="http://schemas.microsoft.com/office/drawing/2014/main" id="{1D291A29-425C-41C2-A516-7FF9A9FCE437}"/>
                      </a:ext>
                    </a:extLst>
                  </p:cNvPr>
                  <p:cNvGrpSpPr/>
                  <p:nvPr/>
                </p:nvGrpSpPr>
                <p:grpSpPr>
                  <a:xfrm>
                    <a:off x="5394597" y="3756883"/>
                    <a:ext cx="141809" cy="63290"/>
                    <a:chOff x="5211240" y="5761895"/>
                    <a:chExt cx="1356217" cy="393636"/>
                  </a:xfrm>
                  <a:grpFill/>
                </p:grpSpPr>
                <p:sp>
                  <p:nvSpPr>
                    <p:cNvPr id="505" name="Rectangle 504">
                      <a:extLst>
                        <a:ext uri="{FF2B5EF4-FFF2-40B4-BE49-F238E27FC236}">
                          <a16:creationId xmlns:a16="http://schemas.microsoft.com/office/drawing/2014/main" id="{CC318E21-29BA-4A2F-BDEF-593256BAEF07}"/>
                        </a:ext>
                      </a:extLst>
                    </p:cNvPr>
                    <p:cNvSpPr/>
                    <p:nvPr/>
                  </p:nvSpPr>
                  <p:spPr bwMode="auto">
                    <a:xfrm>
                      <a:off x="5211240" y="5761895"/>
                      <a:ext cx="1356217" cy="6409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06" name="Rectangle 505">
                      <a:extLst>
                        <a:ext uri="{FF2B5EF4-FFF2-40B4-BE49-F238E27FC236}">
                          <a16:creationId xmlns:a16="http://schemas.microsoft.com/office/drawing/2014/main" id="{5AB00059-261A-4A83-9FC0-068B1D52E7F0}"/>
                        </a:ext>
                      </a:extLst>
                    </p:cNvPr>
                    <p:cNvSpPr/>
                    <p:nvPr/>
                  </p:nvSpPr>
                  <p:spPr bwMode="auto">
                    <a:xfrm>
                      <a:off x="5211240" y="5926667"/>
                      <a:ext cx="1356217" cy="6409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07" name="Rectangle 506">
                      <a:extLst>
                        <a:ext uri="{FF2B5EF4-FFF2-40B4-BE49-F238E27FC236}">
                          <a16:creationId xmlns:a16="http://schemas.microsoft.com/office/drawing/2014/main" id="{1766E0F0-CC41-48E7-A0CF-BBC71570BD69}"/>
                        </a:ext>
                      </a:extLst>
                    </p:cNvPr>
                    <p:cNvSpPr/>
                    <p:nvPr/>
                  </p:nvSpPr>
                  <p:spPr bwMode="auto">
                    <a:xfrm>
                      <a:off x="5211240" y="6091440"/>
                      <a:ext cx="1356217" cy="6409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494" name="Freeform 713">
                <a:extLst>
                  <a:ext uri="{FF2B5EF4-FFF2-40B4-BE49-F238E27FC236}">
                    <a16:creationId xmlns:a16="http://schemas.microsoft.com/office/drawing/2014/main" id="{34DAD1AD-F259-479A-96E6-A2D6A3112CC7}"/>
                  </a:ext>
                </a:extLst>
              </p:cNvPr>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8D7">
                      <a:lumMod val="75000"/>
                    </a:srgbClr>
                  </a:solidFill>
                  <a:effectLst/>
                  <a:uLnTx/>
                  <a:uFillTx/>
                  <a:latin typeface="Segoe UI"/>
                </a:endParaRPr>
              </a:p>
            </p:txBody>
          </p:sp>
        </p:grpSp>
        <p:grpSp>
          <p:nvGrpSpPr>
            <p:cNvPr id="486" name="Group 485">
              <a:extLst>
                <a:ext uri="{FF2B5EF4-FFF2-40B4-BE49-F238E27FC236}">
                  <a16:creationId xmlns:a16="http://schemas.microsoft.com/office/drawing/2014/main" id="{BA0C7CA5-29DA-4747-870C-DB74BDFFA07F}"/>
                </a:ext>
              </a:extLst>
            </p:cNvPr>
            <p:cNvGrpSpPr/>
            <p:nvPr/>
          </p:nvGrpSpPr>
          <p:grpSpPr>
            <a:xfrm>
              <a:off x="14395822" y="1782586"/>
              <a:ext cx="592356" cy="401381"/>
              <a:chOff x="9169540" y="1961150"/>
              <a:chExt cx="592356" cy="401381"/>
            </a:xfrm>
            <a:grpFill/>
          </p:grpSpPr>
          <p:sp>
            <p:nvSpPr>
              <p:cNvPr id="487" name="Freeform 55">
                <a:extLst>
                  <a:ext uri="{FF2B5EF4-FFF2-40B4-BE49-F238E27FC236}">
                    <a16:creationId xmlns:a16="http://schemas.microsoft.com/office/drawing/2014/main" id="{DFE50F7C-0D46-4514-955A-9658D0CC4E30}"/>
                  </a:ext>
                </a:extLst>
              </p:cNvPr>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88" name="Freeform 56">
                <a:extLst>
                  <a:ext uri="{FF2B5EF4-FFF2-40B4-BE49-F238E27FC236}">
                    <a16:creationId xmlns:a16="http://schemas.microsoft.com/office/drawing/2014/main" id="{480C668B-E894-41A0-8AC3-589D3DA5F072}"/>
                  </a:ext>
                </a:extLst>
              </p:cNvPr>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89" name="Freeform 57">
                <a:extLst>
                  <a:ext uri="{FF2B5EF4-FFF2-40B4-BE49-F238E27FC236}">
                    <a16:creationId xmlns:a16="http://schemas.microsoft.com/office/drawing/2014/main" id="{4FF62003-BEA6-4FFD-874D-1A05E03B608A}"/>
                  </a:ext>
                </a:extLst>
              </p:cNvPr>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90" name="Freeform 58">
                <a:extLst>
                  <a:ext uri="{FF2B5EF4-FFF2-40B4-BE49-F238E27FC236}">
                    <a16:creationId xmlns:a16="http://schemas.microsoft.com/office/drawing/2014/main" id="{70EE4D15-AB62-47A1-9EED-76240B6E3CDF}"/>
                  </a:ext>
                </a:extLst>
              </p:cNvPr>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91" name="Freeform 59">
                <a:extLst>
                  <a:ext uri="{FF2B5EF4-FFF2-40B4-BE49-F238E27FC236}">
                    <a16:creationId xmlns:a16="http://schemas.microsoft.com/office/drawing/2014/main" id="{674E36CB-512C-4623-B0AF-391F7C2562DF}"/>
                  </a:ext>
                </a:extLst>
              </p:cNvPr>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92" name="Freeform 60">
                <a:extLst>
                  <a:ext uri="{FF2B5EF4-FFF2-40B4-BE49-F238E27FC236}">
                    <a16:creationId xmlns:a16="http://schemas.microsoft.com/office/drawing/2014/main" id="{81898B48-1D30-4B80-8A7B-2441F9A9D196}"/>
                  </a:ext>
                </a:extLst>
              </p:cNvPr>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grpSp>
      <p:grpSp>
        <p:nvGrpSpPr>
          <p:cNvPr id="619" name="Group 618">
            <a:extLst>
              <a:ext uri="{FF2B5EF4-FFF2-40B4-BE49-F238E27FC236}">
                <a16:creationId xmlns:a16="http://schemas.microsoft.com/office/drawing/2014/main" id="{9EA15BA3-1B42-44EA-92B6-320AA973E4FF}"/>
              </a:ext>
            </a:extLst>
          </p:cNvPr>
          <p:cNvGrpSpPr/>
          <p:nvPr/>
        </p:nvGrpSpPr>
        <p:grpSpPr>
          <a:xfrm>
            <a:off x="2336627" y="1437795"/>
            <a:ext cx="8390648" cy="3439775"/>
            <a:chOff x="2402371" y="1664005"/>
            <a:chExt cx="8390648" cy="3439775"/>
          </a:xfrm>
          <a:solidFill>
            <a:srgbClr val="002050"/>
          </a:solidFill>
        </p:grpSpPr>
        <p:sp>
          <p:nvSpPr>
            <p:cNvPr id="620" name="Freeform 386">
              <a:extLst>
                <a:ext uri="{FF2B5EF4-FFF2-40B4-BE49-F238E27FC236}">
                  <a16:creationId xmlns:a16="http://schemas.microsoft.com/office/drawing/2014/main" id="{13944BD7-878F-45AA-BD0E-245C84046C46}"/>
                </a:ext>
              </a:extLst>
            </p:cNvPr>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21" name="Freeform 387">
              <a:extLst>
                <a:ext uri="{FF2B5EF4-FFF2-40B4-BE49-F238E27FC236}">
                  <a16:creationId xmlns:a16="http://schemas.microsoft.com/office/drawing/2014/main" id="{BD93DBCE-7199-4CDE-AF32-886B3998F170}"/>
                </a:ext>
              </a:extLst>
            </p:cNvPr>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22" name="Freeform 388">
              <a:extLst>
                <a:ext uri="{FF2B5EF4-FFF2-40B4-BE49-F238E27FC236}">
                  <a16:creationId xmlns:a16="http://schemas.microsoft.com/office/drawing/2014/main" id="{D2BC7B56-795B-4828-B676-2D27AEB1CC6D}"/>
                </a:ext>
              </a:extLst>
            </p:cNvPr>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rgbClr val="0078D7"/>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latin typeface="Segoe UI"/>
                </a:rPr>
                <a:t>SQL</a:t>
              </a:r>
            </a:p>
          </p:txBody>
        </p:sp>
        <p:sp>
          <p:nvSpPr>
            <p:cNvPr id="623" name="Freeform 389">
              <a:extLst>
                <a:ext uri="{FF2B5EF4-FFF2-40B4-BE49-F238E27FC236}">
                  <a16:creationId xmlns:a16="http://schemas.microsoft.com/office/drawing/2014/main" id="{7C650824-002F-4247-B534-4983C444FA34}"/>
                </a:ext>
              </a:extLst>
            </p:cNvPr>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rgbClr val="0078D7"/>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grpSp>
          <p:nvGrpSpPr>
            <p:cNvPr id="624" name="Group 623">
              <a:extLst>
                <a:ext uri="{FF2B5EF4-FFF2-40B4-BE49-F238E27FC236}">
                  <a16:creationId xmlns:a16="http://schemas.microsoft.com/office/drawing/2014/main" id="{12AD04D9-A0B0-4C00-A968-A2402A9919DE}"/>
                </a:ext>
              </a:extLst>
            </p:cNvPr>
            <p:cNvGrpSpPr/>
            <p:nvPr/>
          </p:nvGrpSpPr>
          <p:grpSpPr>
            <a:xfrm>
              <a:off x="3043964" y="4724257"/>
              <a:ext cx="357685" cy="357344"/>
              <a:chOff x="4432300" y="1766888"/>
              <a:chExt cx="3324225" cy="3321050"/>
            </a:xfrm>
            <a:grpFill/>
          </p:grpSpPr>
          <p:sp>
            <p:nvSpPr>
              <p:cNvPr id="677" name="Freeform 391">
                <a:extLst>
                  <a:ext uri="{FF2B5EF4-FFF2-40B4-BE49-F238E27FC236}">
                    <a16:creationId xmlns:a16="http://schemas.microsoft.com/office/drawing/2014/main" id="{1487ED79-1F5A-434F-A2A9-4F8A943B3AC1}"/>
                  </a:ext>
                </a:extLst>
              </p:cNvPr>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78" name="Freeform 392">
                <a:extLst>
                  <a:ext uri="{FF2B5EF4-FFF2-40B4-BE49-F238E27FC236}">
                    <a16:creationId xmlns:a16="http://schemas.microsoft.com/office/drawing/2014/main" id="{A9378167-4A3A-4066-9A09-6C4A5BA27C93}"/>
                  </a:ext>
                </a:extLst>
              </p:cNvPr>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nvGrpSpPr>
            <p:cNvPr id="625" name="Group 624">
              <a:extLst>
                <a:ext uri="{FF2B5EF4-FFF2-40B4-BE49-F238E27FC236}">
                  <a16:creationId xmlns:a16="http://schemas.microsoft.com/office/drawing/2014/main" id="{DB89F0F8-7FC7-4382-8D49-40A7DC26F800}"/>
                </a:ext>
              </a:extLst>
            </p:cNvPr>
            <p:cNvGrpSpPr/>
            <p:nvPr/>
          </p:nvGrpSpPr>
          <p:grpSpPr>
            <a:xfrm>
              <a:off x="7075105" y="4038206"/>
              <a:ext cx="606426" cy="569913"/>
              <a:chOff x="7116768" y="3441704"/>
              <a:chExt cx="606426" cy="569913"/>
            </a:xfrm>
            <a:grpFill/>
          </p:grpSpPr>
          <p:sp>
            <p:nvSpPr>
              <p:cNvPr id="675" name="Freeform 394">
                <a:extLst>
                  <a:ext uri="{FF2B5EF4-FFF2-40B4-BE49-F238E27FC236}">
                    <a16:creationId xmlns:a16="http://schemas.microsoft.com/office/drawing/2014/main" id="{96984F3B-EA6A-472A-B00B-E86060F040D9}"/>
                  </a:ext>
                </a:extLst>
              </p:cNvPr>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76" name="Freeform 395">
                <a:extLst>
                  <a:ext uri="{FF2B5EF4-FFF2-40B4-BE49-F238E27FC236}">
                    <a16:creationId xmlns:a16="http://schemas.microsoft.com/office/drawing/2014/main" id="{834F5A2C-9AA9-43DD-A656-27E4BED5FC90}"/>
                  </a:ext>
                </a:extLst>
              </p:cNvPr>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sp>
          <p:nvSpPr>
            <p:cNvPr id="626" name="TextBox 625">
              <a:extLst>
                <a:ext uri="{FF2B5EF4-FFF2-40B4-BE49-F238E27FC236}">
                  <a16:creationId xmlns:a16="http://schemas.microsoft.com/office/drawing/2014/main" id="{3C7C7A62-ADD5-48AB-87A3-F59C889AEABE}"/>
                </a:ext>
              </a:extLst>
            </p:cNvPr>
            <p:cNvSpPr txBox="1"/>
            <p:nvPr/>
          </p:nvSpPr>
          <p:spPr>
            <a:xfrm>
              <a:off x="2402371" y="3237774"/>
              <a:ext cx="5760720" cy="440118"/>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rPr>
                <a:t>DATA SOURCES</a:t>
              </a:r>
            </a:p>
          </p:txBody>
        </p:sp>
        <p:sp>
          <p:nvSpPr>
            <p:cNvPr id="627" name="Freeform 397">
              <a:extLst>
                <a:ext uri="{FF2B5EF4-FFF2-40B4-BE49-F238E27FC236}">
                  <a16:creationId xmlns:a16="http://schemas.microsoft.com/office/drawing/2014/main" id="{9A6F62CB-5E39-491B-B6B5-9D6D421C1923}"/>
                </a:ext>
              </a:extLst>
            </p:cNvPr>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28" name="Freeform 398">
              <a:extLst>
                <a:ext uri="{FF2B5EF4-FFF2-40B4-BE49-F238E27FC236}">
                  <a16:creationId xmlns:a16="http://schemas.microsoft.com/office/drawing/2014/main" id="{5F837752-00E7-448B-BD12-011646A45EA7}"/>
                </a:ext>
              </a:extLst>
            </p:cNvPr>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rgbClr val="0078D7"/>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rPr>
                <a:t>{ }</a:t>
              </a:r>
            </a:p>
          </p:txBody>
        </p:sp>
        <p:grpSp>
          <p:nvGrpSpPr>
            <p:cNvPr id="629" name="Group 628">
              <a:extLst>
                <a:ext uri="{FF2B5EF4-FFF2-40B4-BE49-F238E27FC236}">
                  <a16:creationId xmlns:a16="http://schemas.microsoft.com/office/drawing/2014/main" id="{D4A38BB4-6123-4D3C-9468-AE2DB9226C21}"/>
                </a:ext>
              </a:extLst>
            </p:cNvPr>
            <p:cNvGrpSpPr/>
            <p:nvPr/>
          </p:nvGrpSpPr>
          <p:grpSpPr>
            <a:xfrm>
              <a:off x="6969691" y="2490605"/>
              <a:ext cx="336047" cy="448062"/>
              <a:chOff x="6972300" y="1333337"/>
              <a:chExt cx="2946149" cy="3928201"/>
            </a:xfrm>
            <a:grpFill/>
          </p:grpSpPr>
          <p:sp>
            <p:nvSpPr>
              <p:cNvPr id="673" name="Freeform 400">
                <a:extLst>
                  <a:ext uri="{FF2B5EF4-FFF2-40B4-BE49-F238E27FC236}">
                    <a16:creationId xmlns:a16="http://schemas.microsoft.com/office/drawing/2014/main" id="{404631E1-D1C5-42C8-9163-787CEAE3323B}"/>
                  </a:ext>
                </a:extLst>
              </p:cNvPr>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74" name="Flowchart: Decision 183">
                <a:extLst>
                  <a:ext uri="{FF2B5EF4-FFF2-40B4-BE49-F238E27FC236}">
                    <a16:creationId xmlns:a16="http://schemas.microsoft.com/office/drawing/2014/main" id="{AC0557EC-6132-49F7-8CB7-6FF5F9F99CF4}"/>
                  </a:ext>
                </a:extLst>
              </p:cNvPr>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rgbClr val="0078D7"/>
              </a:solidFill>
              <a:ln>
                <a:solidFill>
                  <a:srgbClr val="0078D7"/>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nvGrpSpPr>
            <p:cNvPr id="630" name="Group 629">
              <a:extLst>
                <a:ext uri="{FF2B5EF4-FFF2-40B4-BE49-F238E27FC236}">
                  <a16:creationId xmlns:a16="http://schemas.microsoft.com/office/drawing/2014/main" id="{5FF3C678-A2E9-4C74-A167-52A4F726C74D}"/>
                </a:ext>
              </a:extLst>
            </p:cNvPr>
            <p:cNvGrpSpPr/>
            <p:nvPr/>
          </p:nvGrpSpPr>
          <p:grpSpPr>
            <a:xfrm flipH="1">
              <a:off x="7039461" y="1664005"/>
              <a:ext cx="208668" cy="390479"/>
              <a:chOff x="4428034" y="2663776"/>
              <a:chExt cx="1294586" cy="2422549"/>
            </a:xfrm>
            <a:grpFill/>
          </p:grpSpPr>
          <p:sp>
            <p:nvSpPr>
              <p:cNvPr id="669" name="Rounded Rectangle 16">
                <a:extLst>
                  <a:ext uri="{FF2B5EF4-FFF2-40B4-BE49-F238E27FC236}">
                    <a16:creationId xmlns:a16="http://schemas.microsoft.com/office/drawing/2014/main" id="{AD6913E1-1770-462C-B32F-F9DA42C8437D}"/>
                  </a:ext>
                </a:extLst>
              </p:cNvPr>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rgbClr val="0078D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670" name="Group 669">
                <a:extLst>
                  <a:ext uri="{FF2B5EF4-FFF2-40B4-BE49-F238E27FC236}">
                    <a16:creationId xmlns:a16="http://schemas.microsoft.com/office/drawing/2014/main" id="{8EF29DF9-0140-403B-B90A-21BA71A2AEFC}"/>
                  </a:ext>
                </a:extLst>
              </p:cNvPr>
              <p:cNvGrpSpPr/>
              <p:nvPr/>
            </p:nvGrpSpPr>
            <p:grpSpPr>
              <a:xfrm>
                <a:off x="4577514" y="2663776"/>
                <a:ext cx="986039" cy="708121"/>
                <a:chOff x="4577514" y="2663776"/>
                <a:chExt cx="986039" cy="708121"/>
              </a:xfrm>
              <a:grpFill/>
            </p:grpSpPr>
            <p:sp>
              <p:nvSpPr>
                <p:cNvPr id="671" name="Freeform 405">
                  <a:extLst>
                    <a:ext uri="{FF2B5EF4-FFF2-40B4-BE49-F238E27FC236}">
                      <a16:creationId xmlns:a16="http://schemas.microsoft.com/office/drawing/2014/main" id="{6CE381A1-5415-47E6-93B4-319E678226FD}"/>
                    </a:ext>
                  </a:extLst>
                </p:cNvPr>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672" name="Freeform 406">
                  <a:extLst>
                    <a:ext uri="{FF2B5EF4-FFF2-40B4-BE49-F238E27FC236}">
                      <a16:creationId xmlns:a16="http://schemas.microsoft.com/office/drawing/2014/main" id="{7372EF22-0E37-42A6-9454-10DF4E657F52}"/>
                    </a:ext>
                  </a:extLst>
                </p:cNvPr>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grpSp>
        </p:grpSp>
        <p:sp>
          <p:nvSpPr>
            <p:cNvPr id="631" name="Freeform 407">
              <a:extLst>
                <a:ext uri="{FF2B5EF4-FFF2-40B4-BE49-F238E27FC236}">
                  <a16:creationId xmlns:a16="http://schemas.microsoft.com/office/drawing/2014/main" id="{267650F0-1BE7-4567-8916-D122B80B2633}"/>
                </a:ext>
              </a:extLst>
            </p:cNvPr>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632" name="Freeform 408">
              <a:extLst>
                <a:ext uri="{FF2B5EF4-FFF2-40B4-BE49-F238E27FC236}">
                  <a16:creationId xmlns:a16="http://schemas.microsoft.com/office/drawing/2014/main" id="{B8330540-3DA8-4EEF-A4BC-965A8F659BAE}"/>
                </a:ext>
              </a:extLst>
            </p:cNvPr>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633" name="Freeform 409">
              <a:extLst>
                <a:ext uri="{FF2B5EF4-FFF2-40B4-BE49-F238E27FC236}">
                  <a16:creationId xmlns:a16="http://schemas.microsoft.com/office/drawing/2014/main" id="{E3E0D2BD-E830-4849-841D-7E58245C2A6C}"/>
                </a:ext>
              </a:extLst>
            </p:cNvPr>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rgbClr val="0078D7"/>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latin typeface="Segoe UI"/>
                </a:rPr>
                <a:t>SQL</a:t>
              </a:r>
            </a:p>
          </p:txBody>
        </p:sp>
        <p:grpSp>
          <p:nvGrpSpPr>
            <p:cNvPr id="634" name="Group 633">
              <a:extLst>
                <a:ext uri="{FF2B5EF4-FFF2-40B4-BE49-F238E27FC236}">
                  <a16:creationId xmlns:a16="http://schemas.microsoft.com/office/drawing/2014/main" id="{3C962CCB-0E28-4097-B6F1-D15C3337C9A1}"/>
                </a:ext>
              </a:extLst>
            </p:cNvPr>
            <p:cNvGrpSpPr/>
            <p:nvPr/>
          </p:nvGrpSpPr>
          <p:grpSpPr>
            <a:xfrm>
              <a:off x="7296524" y="2063404"/>
              <a:ext cx="473696" cy="331238"/>
              <a:chOff x="1182255" y="2216727"/>
              <a:chExt cx="5006109" cy="3500582"/>
            </a:xfrm>
            <a:grpFill/>
          </p:grpSpPr>
          <p:sp>
            <p:nvSpPr>
              <p:cNvPr id="647" name="Freeform 411">
                <a:extLst>
                  <a:ext uri="{FF2B5EF4-FFF2-40B4-BE49-F238E27FC236}">
                    <a16:creationId xmlns:a16="http://schemas.microsoft.com/office/drawing/2014/main" id="{2DB98C82-69D8-4C1A-999D-1D6A92C919A5}"/>
                  </a:ext>
                </a:extLst>
              </p:cNvPr>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648" name="Group 647">
                <a:extLst>
                  <a:ext uri="{FF2B5EF4-FFF2-40B4-BE49-F238E27FC236}">
                    <a16:creationId xmlns:a16="http://schemas.microsoft.com/office/drawing/2014/main" id="{50438F39-8B7E-40B9-9E9D-FB6CB58A652E}"/>
                  </a:ext>
                </a:extLst>
              </p:cNvPr>
              <p:cNvGrpSpPr/>
              <p:nvPr/>
            </p:nvGrpSpPr>
            <p:grpSpPr>
              <a:xfrm>
                <a:off x="1371600" y="2904099"/>
                <a:ext cx="4622800" cy="2628550"/>
                <a:chOff x="1371600" y="3272399"/>
                <a:chExt cx="4622800" cy="2628550"/>
              </a:xfrm>
              <a:grpFill/>
            </p:grpSpPr>
            <p:grpSp>
              <p:nvGrpSpPr>
                <p:cNvPr id="649" name="Group 648">
                  <a:extLst>
                    <a:ext uri="{FF2B5EF4-FFF2-40B4-BE49-F238E27FC236}">
                      <a16:creationId xmlns:a16="http://schemas.microsoft.com/office/drawing/2014/main" id="{D7058F33-B301-4FF8-9436-340A8E23D030}"/>
                    </a:ext>
                  </a:extLst>
                </p:cNvPr>
                <p:cNvGrpSpPr/>
                <p:nvPr/>
              </p:nvGrpSpPr>
              <p:grpSpPr>
                <a:xfrm>
                  <a:off x="1371600" y="3272399"/>
                  <a:ext cx="4622800" cy="609250"/>
                  <a:chOff x="1403350" y="3272399"/>
                  <a:chExt cx="4216400" cy="609250"/>
                </a:xfrm>
                <a:grpFill/>
              </p:grpSpPr>
              <p:sp>
                <p:nvSpPr>
                  <p:cNvPr id="665" name="Freeform 429">
                    <a:extLst>
                      <a:ext uri="{FF2B5EF4-FFF2-40B4-BE49-F238E27FC236}">
                        <a16:creationId xmlns:a16="http://schemas.microsoft.com/office/drawing/2014/main" id="{019A2677-2E7A-4894-A2E7-57D0D4E7FABF}"/>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6" name="Freeform 430">
                    <a:extLst>
                      <a:ext uri="{FF2B5EF4-FFF2-40B4-BE49-F238E27FC236}">
                        <a16:creationId xmlns:a16="http://schemas.microsoft.com/office/drawing/2014/main" id="{397B6698-F703-4255-9CC7-1542FF8810C2}"/>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7" name="Freeform 431">
                    <a:extLst>
                      <a:ext uri="{FF2B5EF4-FFF2-40B4-BE49-F238E27FC236}">
                        <a16:creationId xmlns:a16="http://schemas.microsoft.com/office/drawing/2014/main" id="{FEB14046-5B6D-430B-8935-3E0416D25278}"/>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8" name="Freeform 432">
                    <a:extLst>
                      <a:ext uri="{FF2B5EF4-FFF2-40B4-BE49-F238E27FC236}">
                        <a16:creationId xmlns:a16="http://schemas.microsoft.com/office/drawing/2014/main" id="{DC220A02-BAA9-4261-8DD7-1E52099E202C}"/>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50" name="Group 649">
                  <a:extLst>
                    <a:ext uri="{FF2B5EF4-FFF2-40B4-BE49-F238E27FC236}">
                      <a16:creationId xmlns:a16="http://schemas.microsoft.com/office/drawing/2014/main" id="{B6ABD8A2-23D7-4C9C-BDAF-4C1A9E999FDE}"/>
                    </a:ext>
                  </a:extLst>
                </p:cNvPr>
                <p:cNvGrpSpPr/>
                <p:nvPr/>
              </p:nvGrpSpPr>
              <p:grpSpPr>
                <a:xfrm>
                  <a:off x="1371600" y="3945499"/>
                  <a:ext cx="4622800" cy="609250"/>
                  <a:chOff x="1403350" y="3272399"/>
                  <a:chExt cx="4216400" cy="609250"/>
                </a:xfrm>
                <a:grpFill/>
              </p:grpSpPr>
              <p:sp>
                <p:nvSpPr>
                  <p:cNvPr id="661" name="Freeform 425">
                    <a:extLst>
                      <a:ext uri="{FF2B5EF4-FFF2-40B4-BE49-F238E27FC236}">
                        <a16:creationId xmlns:a16="http://schemas.microsoft.com/office/drawing/2014/main" id="{9B2C55F6-B7F0-41C1-BDAC-EDB5A73E6D48}"/>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2" name="Freeform 426">
                    <a:extLst>
                      <a:ext uri="{FF2B5EF4-FFF2-40B4-BE49-F238E27FC236}">
                        <a16:creationId xmlns:a16="http://schemas.microsoft.com/office/drawing/2014/main" id="{E045DA60-0FDE-442A-97FF-F8BC630F1C79}"/>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3" name="Freeform 427">
                    <a:extLst>
                      <a:ext uri="{FF2B5EF4-FFF2-40B4-BE49-F238E27FC236}">
                        <a16:creationId xmlns:a16="http://schemas.microsoft.com/office/drawing/2014/main" id="{6044711C-8925-498C-9A4C-CBB6DFD81DA2}"/>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4" name="Freeform 428">
                    <a:extLst>
                      <a:ext uri="{FF2B5EF4-FFF2-40B4-BE49-F238E27FC236}">
                        <a16:creationId xmlns:a16="http://schemas.microsoft.com/office/drawing/2014/main" id="{98370943-1D8C-47DA-9C0C-424E7C65E876}"/>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51" name="Group 650">
                  <a:extLst>
                    <a:ext uri="{FF2B5EF4-FFF2-40B4-BE49-F238E27FC236}">
                      <a16:creationId xmlns:a16="http://schemas.microsoft.com/office/drawing/2014/main" id="{826A799E-3AD1-4B68-BCF1-C50136022A1E}"/>
                    </a:ext>
                  </a:extLst>
                </p:cNvPr>
                <p:cNvGrpSpPr/>
                <p:nvPr/>
              </p:nvGrpSpPr>
              <p:grpSpPr>
                <a:xfrm>
                  <a:off x="1371600" y="4618599"/>
                  <a:ext cx="4622800" cy="609250"/>
                  <a:chOff x="1403350" y="3272399"/>
                  <a:chExt cx="4216400" cy="609250"/>
                </a:xfrm>
                <a:grpFill/>
              </p:grpSpPr>
              <p:sp>
                <p:nvSpPr>
                  <p:cNvPr id="657" name="Freeform 421">
                    <a:extLst>
                      <a:ext uri="{FF2B5EF4-FFF2-40B4-BE49-F238E27FC236}">
                        <a16:creationId xmlns:a16="http://schemas.microsoft.com/office/drawing/2014/main" id="{09E91AFA-2741-4E12-B2E2-E6CB3E7F085E}"/>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8" name="Freeform 422">
                    <a:extLst>
                      <a:ext uri="{FF2B5EF4-FFF2-40B4-BE49-F238E27FC236}">
                        <a16:creationId xmlns:a16="http://schemas.microsoft.com/office/drawing/2014/main" id="{F22BF312-D477-4015-BD07-4B726EA5AF68}"/>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9" name="Freeform 423">
                    <a:extLst>
                      <a:ext uri="{FF2B5EF4-FFF2-40B4-BE49-F238E27FC236}">
                        <a16:creationId xmlns:a16="http://schemas.microsoft.com/office/drawing/2014/main" id="{58EAD113-98BA-4FD5-B413-972B84E3E19C}"/>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0" name="Freeform 424">
                    <a:extLst>
                      <a:ext uri="{FF2B5EF4-FFF2-40B4-BE49-F238E27FC236}">
                        <a16:creationId xmlns:a16="http://schemas.microsoft.com/office/drawing/2014/main" id="{C43DC271-60EB-40D9-BA1B-BD4A73B8D870}"/>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52" name="Group 651">
                  <a:extLst>
                    <a:ext uri="{FF2B5EF4-FFF2-40B4-BE49-F238E27FC236}">
                      <a16:creationId xmlns:a16="http://schemas.microsoft.com/office/drawing/2014/main" id="{F24D3069-9C93-4043-8777-2A0BA12006BC}"/>
                    </a:ext>
                  </a:extLst>
                </p:cNvPr>
                <p:cNvGrpSpPr/>
                <p:nvPr/>
              </p:nvGrpSpPr>
              <p:grpSpPr>
                <a:xfrm>
                  <a:off x="1371600" y="5291699"/>
                  <a:ext cx="4622800" cy="609250"/>
                  <a:chOff x="1403350" y="3272399"/>
                  <a:chExt cx="4216400" cy="609250"/>
                </a:xfrm>
                <a:grpFill/>
              </p:grpSpPr>
              <p:sp>
                <p:nvSpPr>
                  <p:cNvPr id="653" name="Freeform 417">
                    <a:extLst>
                      <a:ext uri="{FF2B5EF4-FFF2-40B4-BE49-F238E27FC236}">
                        <a16:creationId xmlns:a16="http://schemas.microsoft.com/office/drawing/2014/main" id="{C94925E2-445F-4B53-8F08-E5F5515D3E49}"/>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4" name="Freeform 418">
                    <a:extLst>
                      <a:ext uri="{FF2B5EF4-FFF2-40B4-BE49-F238E27FC236}">
                        <a16:creationId xmlns:a16="http://schemas.microsoft.com/office/drawing/2014/main" id="{6F94AF66-B428-4CC3-9645-7971174E9E1C}"/>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5" name="Freeform 419">
                    <a:extLst>
                      <a:ext uri="{FF2B5EF4-FFF2-40B4-BE49-F238E27FC236}">
                        <a16:creationId xmlns:a16="http://schemas.microsoft.com/office/drawing/2014/main" id="{BD97F3FB-1D8B-4989-AA8F-CBCFC0C6C6FD}"/>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6" name="Freeform 420">
                    <a:extLst>
                      <a:ext uri="{FF2B5EF4-FFF2-40B4-BE49-F238E27FC236}">
                        <a16:creationId xmlns:a16="http://schemas.microsoft.com/office/drawing/2014/main" id="{0EDD44D4-500C-4042-A74F-86E7AC457C20}"/>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grpSp>
        <p:cxnSp>
          <p:nvCxnSpPr>
            <p:cNvPr id="635" name="Straight Connector 634">
              <a:extLst>
                <a:ext uri="{FF2B5EF4-FFF2-40B4-BE49-F238E27FC236}">
                  <a16:creationId xmlns:a16="http://schemas.microsoft.com/office/drawing/2014/main" id="{9C2C4F2C-B5A2-40D1-80CB-682EE2837A98}"/>
                </a:ext>
              </a:extLst>
            </p:cNvPr>
            <p:cNvCxnSpPr/>
            <p:nvPr/>
          </p:nvCxnSpPr>
          <p:spPr>
            <a:xfrm flipV="1">
              <a:off x="3060336" y="2493616"/>
              <a:ext cx="0" cy="746125"/>
            </a:xfrm>
            <a:prstGeom prst="line">
              <a:avLst/>
            </a:prstGeom>
            <a:grpFill/>
            <a:ln w="9525" cap="flat" cmpd="sng" algn="ctr">
              <a:solidFill>
                <a:srgbClr val="0078D7"/>
              </a:solidFill>
              <a:prstDash val="dash"/>
              <a:headEnd type="none"/>
              <a:tailEnd type="none"/>
            </a:ln>
            <a:effectLst/>
          </p:spPr>
        </p:cxnSp>
        <p:cxnSp>
          <p:nvCxnSpPr>
            <p:cNvPr id="636" name="Straight Connector 635">
              <a:extLst>
                <a:ext uri="{FF2B5EF4-FFF2-40B4-BE49-F238E27FC236}">
                  <a16:creationId xmlns:a16="http://schemas.microsoft.com/office/drawing/2014/main" id="{AFA634EE-B863-46AC-9A84-E405D71573FA}"/>
                </a:ext>
              </a:extLst>
            </p:cNvPr>
            <p:cNvCxnSpPr/>
            <p:nvPr/>
          </p:nvCxnSpPr>
          <p:spPr>
            <a:xfrm flipV="1">
              <a:off x="4800064" y="2930179"/>
              <a:ext cx="0" cy="309562"/>
            </a:xfrm>
            <a:prstGeom prst="line">
              <a:avLst/>
            </a:prstGeom>
            <a:grpFill/>
            <a:ln w="9525" cap="flat" cmpd="sng" algn="ctr">
              <a:solidFill>
                <a:srgbClr val="0078D7"/>
              </a:solidFill>
              <a:prstDash val="dash"/>
              <a:headEnd type="none"/>
              <a:tailEnd type="none"/>
            </a:ln>
            <a:effectLst/>
          </p:spPr>
        </p:cxnSp>
        <p:cxnSp>
          <p:nvCxnSpPr>
            <p:cNvPr id="637" name="Straight Connector 636">
              <a:extLst>
                <a:ext uri="{FF2B5EF4-FFF2-40B4-BE49-F238E27FC236}">
                  <a16:creationId xmlns:a16="http://schemas.microsoft.com/office/drawing/2014/main" id="{8AC8048B-6D76-4A5E-93D4-3ADCB7003A38}"/>
                </a:ext>
              </a:extLst>
            </p:cNvPr>
            <p:cNvCxnSpPr/>
            <p:nvPr/>
          </p:nvCxnSpPr>
          <p:spPr>
            <a:xfrm flipV="1">
              <a:off x="6039338" y="2415829"/>
              <a:ext cx="0" cy="823912"/>
            </a:xfrm>
            <a:prstGeom prst="line">
              <a:avLst/>
            </a:prstGeom>
            <a:grpFill/>
            <a:ln w="9525" cap="flat" cmpd="sng" algn="ctr">
              <a:solidFill>
                <a:srgbClr val="0078D7"/>
              </a:solidFill>
              <a:prstDash val="dash"/>
              <a:headEnd type="none"/>
              <a:tailEnd type="none"/>
            </a:ln>
            <a:effectLst/>
          </p:spPr>
        </p:cxnSp>
        <p:cxnSp>
          <p:nvCxnSpPr>
            <p:cNvPr id="638" name="Straight Connector 637">
              <a:extLst>
                <a:ext uri="{FF2B5EF4-FFF2-40B4-BE49-F238E27FC236}">
                  <a16:creationId xmlns:a16="http://schemas.microsoft.com/office/drawing/2014/main" id="{725541C2-D569-44BC-9A5B-8DE7E48E71BF}"/>
                </a:ext>
              </a:extLst>
            </p:cNvPr>
            <p:cNvCxnSpPr/>
            <p:nvPr/>
          </p:nvCxnSpPr>
          <p:spPr>
            <a:xfrm flipV="1">
              <a:off x="7138292" y="2930179"/>
              <a:ext cx="0" cy="309562"/>
            </a:xfrm>
            <a:prstGeom prst="line">
              <a:avLst/>
            </a:prstGeom>
            <a:grpFill/>
            <a:ln w="9525" cap="flat" cmpd="sng" algn="ctr">
              <a:solidFill>
                <a:srgbClr val="0078D7"/>
              </a:solidFill>
              <a:prstDash val="dash"/>
              <a:headEnd type="none"/>
              <a:tailEnd type="none"/>
            </a:ln>
            <a:effectLst/>
          </p:spPr>
        </p:cxnSp>
        <p:cxnSp>
          <p:nvCxnSpPr>
            <p:cNvPr id="639" name="Straight Connector 638">
              <a:extLst>
                <a:ext uri="{FF2B5EF4-FFF2-40B4-BE49-F238E27FC236}">
                  <a16:creationId xmlns:a16="http://schemas.microsoft.com/office/drawing/2014/main" id="{4533E3E4-9B7B-406C-B8AC-9D652DABFF39}"/>
                </a:ext>
              </a:extLst>
            </p:cNvPr>
            <p:cNvCxnSpPr/>
            <p:nvPr/>
          </p:nvCxnSpPr>
          <p:spPr>
            <a:xfrm flipV="1">
              <a:off x="7352604" y="3673129"/>
              <a:ext cx="0" cy="371475"/>
            </a:xfrm>
            <a:prstGeom prst="line">
              <a:avLst/>
            </a:prstGeom>
            <a:grpFill/>
            <a:ln w="9525" cap="flat" cmpd="sng" algn="ctr">
              <a:solidFill>
                <a:srgbClr val="0078D7"/>
              </a:solidFill>
              <a:prstDash val="dash"/>
              <a:headEnd type="none"/>
              <a:tailEnd type="none"/>
            </a:ln>
            <a:effectLst/>
          </p:spPr>
        </p:cxnSp>
        <p:cxnSp>
          <p:nvCxnSpPr>
            <p:cNvPr id="640" name="Straight Connector 639">
              <a:extLst>
                <a:ext uri="{FF2B5EF4-FFF2-40B4-BE49-F238E27FC236}">
                  <a16:creationId xmlns:a16="http://schemas.microsoft.com/office/drawing/2014/main" id="{A9E30CF9-CB37-4924-9D8E-D4A4F0691FC6}"/>
                </a:ext>
              </a:extLst>
            </p:cNvPr>
            <p:cNvCxnSpPr/>
            <p:nvPr/>
          </p:nvCxnSpPr>
          <p:spPr>
            <a:xfrm flipV="1">
              <a:off x="5090576" y="3673130"/>
              <a:ext cx="0" cy="509586"/>
            </a:xfrm>
            <a:prstGeom prst="line">
              <a:avLst/>
            </a:prstGeom>
            <a:grpFill/>
            <a:ln w="9525" cap="flat" cmpd="sng" algn="ctr">
              <a:solidFill>
                <a:srgbClr val="0078D7"/>
              </a:solidFill>
              <a:prstDash val="dash"/>
              <a:headEnd type="none"/>
              <a:tailEnd type="none"/>
            </a:ln>
            <a:effectLst/>
          </p:spPr>
        </p:cxnSp>
        <p:cxnSp>
          <p:nvCxnSpPr>
            <p:cNvPr id="641" name="Straight Connector 640">
              <a:extLst>
                <a:ext uri="{FF2B5EF4-FFF2-40B4-BE49-F238E27FC236}">
                  <a16:creationId xmlns:a16="http://schemas.microsoft.com/office/drawing/2014/main" id="{4CAC454A-1C9F-4056-9922-483932790A42}"/>
                </a:ext>
              </a:extLst>
            </p:cNvPr>
            <p:cNvCxnSpPr/>
            <p:nvPr/>
          </p:nvCxnSpPr>
          <p:spPr>
            <a:xfrm flipV="1">
              <a:off x="3217494" y="3673130"/>
              <a:ext cx="0" cy="509586"/>
            </a:xfrm>
            <a:prstGeom prst="line">
              <a:avLst/>
            </a:prstGeom>
            <a:grpFill/>
            <a:ln w="9525" cap="flat" cmpd="sng" algn="ctr">
              <a:solidFill>
                <a:srgbClr val="0078D7"/>
              </a:solidFill>
              <a:prstDash val="dash"/>
              <a:headEnd type="none"/>
              <a:tailEnd type="none"/>
            </a:ln>
            <a:effectLst/>
          </p:spPr>
        </p:cxnSp>
        <p:grpSp>
          <p:nvGrpSpPr>
            <p:cNvPr id="642" name="Group 641">
              <a:extLst>
                <a:ext uri="{FF2B5EF4-FFF2-40B4-BE49-F238E27FC236}">
                  <a16:creationId xmlns:a16="http://schemas.microsoft.com/office/drawing/2014/main" id="{46377AAF-BFB9-4CE9-AC29-AE4171071EF8}"/>
                </a:ext>
              </a:extLst>
            </p:cNvPr>
            <p:cNvGrpSpPr/>
            <p:nvPr/>
          </p:nvGrpSpPr>
          <p:grpSpPr>
            <a:xfrm>
              <a:off x="8324139" y="3351763"/>
              <a:ext cx="2468880" cy="234950"/>
              <a:chOff x="4329107" y="3274811"/>
              <a:chExt cx="414343" cy="234950"/>
            </a:xfrm>
            <a:grpFill/>
          </p:grpSpPr>
          <p:cxnSp>
            <p:nvCxnSpPr>
              <p:cNvPr id="644" name="Straight Connector 643">
                <a:extLst>
                  <a:ext uri="{FF2B5EF4-FFF2-40B4-BE49-F238E27FC236}">
                    <a16:creationId xmlns:a16="http://schemas.microsoft.com/office/drawing/2014/main" id="{2067C79D-0B33-46C8-9257-5E74A4D16185}"/>
                  </a:ext>
                </a:extLst>
              </p:cNvPr>
              <p:cNvCxnSpPr/>
              <p:nvPr/>
            </p:nvCxnSpPr>
            <p:spPr>
              <a:xfrm>
                <a:off x="4329107" y="3392286"/>
                <a:ext cx="414343" cy="0"/>
              </a:xfrm>
              <a:prstGeom prst="line">
                <a:avLst/>
              </a:prstGeom>
              <a:grpFill/>
              <a:ln w="9525" cap="flat" cmpd="sng" algn="ctr">
                <a:solidFill>
                  <a:srgbClr val="0078D7"/>
                </a:solidFill>
                <a:prstDash val="dash"/>
                <a:headEnd type="none"/>
                <a:tailEnd type="triangle"/>
              </a:ln>
              <a:effectLst/>
            </p:spPr>
          </p:cxnSp>
          <p:cxnSp>
            <p:nvCxnSpPr>
              <p:cNvPr id="645" name="Straight Connector 644">
                <a:extLst>
                  <a:ext uri="{FF2B5EF4-FFF2-40B4-BE49-F238E27FC236}">
                    <a16:creationId xmlns:a16="http://schemas.microsoft.com/office/drawing/2014/main" id="{121D4260-B1CB-47F9-8584-8C80A29170DA}"/>
                  </a:ext>
                </a:extLst>
              </p:cNvPr>
              <p:cNvCxnSpPr/>
              <p:nvPr/>
            </p:nvCxnSpPr>
            <p:spPr>
              <a:xfrm>
                <a:off x="4329107" y="3274811"/>
                <a:ext cx="414343" cy="0"/>
              </a:xfrm>
              <a:prstGeom prst="line">
                <a:avLst/>
              </a:prstGeom>
              <a:grpFill/>
              <a:ln w="9525" cap="flat" cmpd="sng" algn="ctr">
                <a:solidFill>
                  <a:srgbClr val="0078D7"/>
                </a:solidFill>
                <a:prstDash val="dash"/>
                <a:headEnd type="none"/>
                <a:tailEnd type="triangle"/>
              </a:ln>
              <a:effectLst/>
            </p:spPr>
          </p:cxnSp>
          <p:cxnSp>
            <p:nvCxnSpPr>
              <p:cNvPr id="646" name="Straight Connector 645">
                <a:extLst>
                  <a:ext uri="{FF2B5EF4-FFF2-40B4-BE49-F238E27FC236}">
                    <a16:creationId xmlns:a16="http://schemas.microsoft.com/office/drawing/2014/main" id="{647C8508-088B-4CCB-ABF8-33EF1304FE08}"/>
                  </a:ext>
                </a:extLst>
              </p:cNvPr>
              <p:cNvCxnSpPr/>
              <p:nvPr/>
            </p:nvCxnSpPr>
            <p:spPr>
              <a:xfrm>
                <a:off x="4329107" y="3509761"/>
                <a:ext cx="414343" cy="0"/>
              </a:xfrm>
              <a:prstGeom prst="line">
                <a:avLst/>
              </a:prstGeom>
              <a:grpFill/>
              <a:ln w="9525" cap="flat" cmpd="sng" algn="ctr">
                <a:solidFill>
                  <a:srgbClr val="0078D7"/>
                </a:solidFill>
                <a:prstDash val="dash"/>
                <a:headEnd type="none"/>
                <a:tailEnd type="triangle"/>
              </a:ln>
              <a:effectLst/>
            </p:spPr>
          </p:cxnSp>
        </p:grpSp>
        <p:sp>
          <p:nvSpPr>
            <p:cNvPr id="643" name="Freeform 448">
              <a:extLst>
                <a:ext uri="{FF2B5EF4-FFF2-40B4-BE49-F238E27FC236}">
                  <a16:creationId xmlns:a16="http://schemas.microsoft.com/office/drawing/2014/main" id="{5DE09D48-A6A4-452C-9DE9-2EE7FF7C5CC0}"/>
                </a:ext>
              </a:extLst>
            </p:cNvPr>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ndParaRPr>
            </a:p>
          </p:txBody>
        </p:sp>
      </p:grpSp>
      <p:grpSp>
        <p:nvGrpSpPr>
          <p:cNvPr id="685" name="Group 684">
            <a:extLst>
              <a:ext uri="{FF2B5EF4-FFF2-40B4-BE49-F238E27FC236}">
                <a16:creationId xmlns:a16="http://schemas.microsoft.com/office/drawing/2014/main" id="{0D83712E-873A-49AB-9648-FE15E4214846}"/>
              </a:ext>
            </a:extLst>
          </p:cNvPr>
          <p:cNvGrpSpPr/>
          <p:nvPr/>
        </p:nvGrpSpPr>
        <p:grpSpPr>
          <a:xfrm>
            <a:off x="982208" y="5306975"/>
            <a:ext cx="10227584" cy="1191095"/>
            <a:chOff x="2228463" y="5624040"/>
            <a:chExt cx="10227584" cy="1191095"/>
          </a:xfrm>
        </p:grpSpPr>
        <p:sp>
          <p:nvSpPr>
            <p:cNvPr id="686" name="TextBox 685">
              <a:extLst>
                <a:ext uri="{FF2B5EF4-FFF2-40B4-BE49-F238E27FC236}">
                  <a16:creationId xmlns:a16="http://schemas.microsoft.com/office/drawing/2014/main" id="{E95CD626-D80B-4F71-9613-39BFC7926B8F}"/>
                </a:ext>
              </a:extLst>
            </p:cNvPr>
            <p:cNvSpPr txBox="1"/>
            <p:nvPr/>
          </p:nvSpPr>
          <p:spPr>
            <a:xfrm>
              <a:off x="2228463" y="5624040"/>
              <a:ext cx="5214023"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Create, schedule, orchestrate, and manage data pipelines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Visualize data lineage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Connect to on-premises and cloud data sources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Monitor data pipeline health</a:t>
              </a:r>
            </a:p>
          </p:txBody>
        </p:sp>
        <p:sp>
          <p:nvSpPr>
            <p:cNvPr id="687" name="TextBox 686">
              <a:extLst>
                <a:ext uri="{FF2B5EF4-FFF2-40B4-BE49-F238E27FC236}">
                  <a16:creationId xmlns:a16="http://schemas.microsoft.com/office/drawing/2014/main" id="{14A09DAC-4CD5-4CB1-825C-282F6AF76310}"/>
                </a:ext>
              </a:extLst>
            </p:cNvPr>
            <p:cNvSpPr txBox="1"/>
            <p:nvPr/>
          </p:nvSpPr>
          <p:spPr>
            <a:xfrm>
              <a:off x="7408213" y="5630762"/>
              <a:ext cx="5047834"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Automate cloud resource management</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Move relational data for Hadoop processing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Transform with Hive, Pig, or custom code</a:t>
              </a:r>
            </a:p>
          </p:txBody>
        </p:sp>
      </p:grpSp>
    </p:spTree>
    <p:extLst>
      <p:ext uri="{BB962C8B-B14F-4D97-AF65-F5344CB8AC3E}">
        <p14:creationId xmlns:p14="http://schemas.microsoft.com/office/powerpoint/2010/main" val="369232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9"/>
                                        </p:tgtEl>
                                      </p:cBhvr>
                                    </p:animEffect>
                                    <p:set>
                                      <p:cBhvr>
                                        <p:cTn id="7" dur="1" fill="hold">
                                          <p:stCondLst>
                                            <p:cond delay="499"/>
                                          </p:stCondLst>
                                        </p:cTn>
                                        <p:tgtEl>
                                          <p:spTgt spid="619"/>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436"/>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Event Hub</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Ingest Real-time data</a:t>
            </a:r>
          </a:p>
        </p:txBody>
      </p:sp>
      <p:grpSp>
        <p:nvGrpSpPr>
          <p:cNvPr id="2" name="Group 1">
            <a:extLst>
              <a:ext uri="{FF2B5EF4-FFF2-40B4-BE49-F238E27FC236}">
                <a16:creationId xmlns:a16="http://schemas.microsoft.com/office/drawing/2014/main" id="{FF110EB9-6797-4644-99D1-E9D968CA7EBA}"/>
              </a:ext>
            </a:extLst>
          </p:cNvPr>
          <p:cNvGrpSpPr/>
          <p:nvPr/>
        </p:nvGrpSpPr>
        <p:grpSpPr>
          <a:xfrm>
            <a:off x="953362" y="1643323"/>
            <a:ext cx="10285276" cy="3386331"/>
            <a:chOff x="1967935" y="1643323"/>
            <a:chExt cx="10285276" cy="3386331"/>
          </a:xfrm>
        </p:grpSpPr>
        <p:grpSp>
          <p:nvGrpSpPr>
            <p:cNvPr id="302" name="Group 301">
              <a:extLst>
                <a:ext uri="{FF2B5EF4-FFF2-40B4-BE49-F238E27FC236}">
                  <a16:creationId xmlns:a16="http://schemas.microsoft.com/office/drawing/2014/main" id="{0079F4BE-47B8-4730-A59E-72F6EC3E1E73}"/>
                </a:ext>
              </a:extLst>
            </p:cNvPr>
            <p:cNvGrpSpPr/>
            <p:nvPr/>
          </p:nvGrpSpPr>
          <p:grpSpPr>
            <a:xfrm>
              <a:off x="4140330" y="2858782"/>
              <a:ext cx="1626797" cy="2070661"/>
              <a:chOff x="4140330" y="2614188"/>
              <a:chExt cx="1626797" cy="2070661"/>
            </a:xfrm>
          </p:grpSpPr>
          <p:sp>
            <p:nvSpPr>
              <p:cNvPr id="303" name="Rectangle 302">
                <a:extLst>
                  <a:ext uri="{FF2B5EF4-FFF2-40B4-BE49-F238E27FC236}">
                    <a16:creationId xmlns:a16="http://schemas.microsoft.com/office/drawing/2014/main" id="{7D181B74-0DE0-4D90-94A3-DFBFB0487232}"/>
                  </a:ext>
                </a:extLst>
              </p:cNvPr>
              <p:cNvSpPr/>
              <p:nvPr/>
            </p:nvSpPr>
            <p:spPr bwMode="auto">
              <a:xfrm>
                <a:off x="4140330" y="2614188"/>
                <a:ext cx="1626797" cy="980770"/>
              </a:xfrm>
              <a:prstGeom prst="rect">
                <a:avLst/>
              </a:prstGeom>
              <a:noFill/>
              <a:ln w="3175" cap="flat" cmpd="sng" algn="ctr">
                <a:solidFill>
                  <a:srgbClr val="0078D7"/>
                </a:solid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API</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Management</a:t>
                </a:r>
              </a:p>
            </p:txBody>
          </p:sp>
          <p:sp>
            <p:nvSpPr>
              <p:cNvPr id="304" name="Rectangle 303">
                <a:extLst>
                  <a:ext uri="{FF2B5EF4-FFF2-40B4-BE49-F238E27FC236}">
                    <a16:creationId xmlns:a16="http://schemas.microsoft.com/office/drawing/2014/main" id="{09899505-3658-4A76-86B6-3F92B3EC2C0F}"/>
                  </a:ext>
                </a:extLst>
              </p:cNvPr>
              <p:cNvSpPr/>
              <p:nvPr/>
            </p:nvSpPr>
            <p:spPr bwMode="auto">
              <a:xfrm>
                <a:off x="4140330" y="4047540"/>
                <a:ext cx="1626797" cy="637309"/>
              </a:xfrm>
              <a:prstGeom prst="rect">
                <a:avLst/>
              </a:prstGeom>
              <a:noFill/>
              <a:ln w="3175" cap="flat" cmpd="sng" algn="ctr">
                <a:solidFill>
                  <a:srgbClr val="0078D7"/>
                </a:solid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Backend Services</a:t>
                </a:r>
              </a:p>
            </p:txBody>
          </p:sp>
          <p:grpSp>
            <p:nvGrpSpPr>
              <p:cNvPr id="305" name="Group 304">
                <a:extLst>
                  <a:ext uri="{FF2B5EF4-FFF2-40B4-BE49-F238E27FC236}">
                    <a16:creationId xmlns:a16="http://schemas.microsoft.com/office/drawing/2014/main" id="{DCE6DE57-F34F-4BDA-931A-283D76804917}"/>
                  </a:ext>
                </a:extLst>
              </p:cNvPr>
              <p:cNvGrpSpPr/>
              <p:nvPr/>
            </p:nvGrpSpPr>
            <p:grpSpPr>
              <a:xfrm>
                <a:off x="4774153" y="3652997"/>
                <a:ext cx="359151" cy="336504"/>
                <a:chOff x="4808162" y="3748088"/>
                <a:chExt cx="1339374" cy="1254917"/>
              </a:xfrm>
              <a:solidFill>
                <a:srgbClr val="0078D7"/>
              </a:solidFill>
            </p:grpSpPr>
            <p:sp>
              <p:nvSpPr>
                <p:cNvPr id="306" name="Freeform 361">
                  <a:extLst>
                    <a:ext uri="{FF2B5EF4-FFF2-40B4-BE49-F238E27FC236}">
                      <a16:creationId xmlns:a16="http://schemas.microsoft.com/office/drawing/2014/main" id="{B882DE07-2246-4439-B6B2-B7115C790C37}"/>
                    </a:ext>
                  </a:extLst>
                </p:cNvPr>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07" name="Rectangle 306">
                  <a:extLst>
                    <a:ext uri="{FF2B5EF4-FFF2-40B4-BE49-F238E27FC236}">
                      <a16:creationId xmlns:a16="http://schemas.microsoft.com/office/drawing/2014/main" id="{F4ED08E6-D6ED-455F-BF08-5C6D02D16FB5}"/>
                    </a:ext>
                  </a:extLst>
                </p:cNvPr>
                <p:cNvSpPr/>
                <p:nvPr/>
              </p:nvSpPr>
              <p:spPr bwMode="auto">
                <a:xfrm>
                  <a:off x="5262562" y="3748088"/>
                  <a:ext cx="69056" cy="20955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08" name="Rectangle 307">
                  <a:extLst>
                    <a:ext uri="{FF2B5EF4-FFF2-40B4-BE49-F238E27FC236}">
                      <a16:creationId xmlns:a16="http://schemas.microsoft.com/office/drawing/2014/main" id="{87B1A202-134B-4F33-B58E-903768CC00DA}"/>
                    </a:ext>
                  </a:extLst>
                </p:cNvPr>
                <p:cNvSpPr/>
                <p:nvPr/>
              </p:nvSpPr>
              <p:spPr bwMode="auto">
                <a:xfrm>
                  <a:off x="5619750" y="3748088"/>
                  <a:ext cx="69056" cy="20955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09" name="Rectangle 308">
                  <a:extLst>
                    <a:ext uri="{FF2B5EF4-FFF2-40B4-BE49-F238E27FC236}">
                      <a16:creationId xmlns:a16="http://schemas.microsoft.com/office/drawing/2014/main" id="{0E2CA566-26E8-4B78-BEAA-E9365402440A}"/>
                    </a:ext>
                  </a:extLst>
                </p:cNvPr>
                <p:cNvSpPr/>
                <p:nvPr/>
              </p:nvSpPr>
              <p:spPr bwMode="auto">
                <a:xfrm rot="5400000">
                  <a:off x="5416153" y="3594498"/>
                  <a:ext cx="69056" cy="376238"/>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310" name="TextBox 309">
              <a:extLst>
                <a:ext uri="{FF2B5EF4-FFF2-40B4-BE49-F238E27FC236}">
                  <a16:creationId xmlns:a16="http://schemas.microsoft.com/office/drawing/2014/main" id="{36C4DC12-CEF0-4BA9-9D70-F0F2D7E2FFFE}"/>
                </a:ext>
              </a:extLst>
            </p:cNvPr>
            <p:cNvSpPr txBox="1"/>
            <p:nvPr/>
          </p:nvSpPr>
          <p:spPr>
            <a:xfrm>
              <a:off x="2541494" y="4752655"/>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32472" fontAlgn="base" latinLnBrk="0">
                <a:spcAft>
                  <a:spcPct val="0"/>
                </a:spcAft>
                <a:defRPr/>
              </a:pPr>
              <a:r>
                <a:rPr lang="en-US" sz="1800" dirty="0">
                  <a:solidFill>
                    <a:srgbClr val="002050"/>
                  </a:solidFill>
                  <a:latin typeface="Segoe UI"/>
                </a:rPr>
                <a:t>Data</a:t>
              </a:r>
            </a:p>
          </p:txBody>
        </p:sp>
        <p:sp>
          <p:nvSpPr>
            <p:cNvPr id="311" name="Freeform 165">
              <a:extLst>
                <a:ext uri="{FF2B5EF4-FFF2-40B4-BE49-F238E27FC236}">
                  <a16:creationId xmlns:a16="http://schemas.microsoft.com/office/drawing/2014/main" id="{A54DAE71-B938-466B-B6D2-8A4170A85A7F}"/>
                </a:ext>
              </a:extLst>
            </p:cNvPr>
            <p:cNvSpPr>
              <a:spLocks noChangeAspect="1"/>
            </p:cNvSpPr>
            <p:nvPr/>
          </p:nvSpPr>
          <p:spPr bwMode="auto">
            <a:xfrm>
              <a:off x="6507510" y="2744111"/>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2" name="TextBox 311">
              <a:extLst>
                <a:ext uri="{FF2B5EF4-FFF2-40B4-BE49-F238E27FC236}">
                  <a16:creationId xmlns:a16="http://schemas.microsoft.com/office/drawing/2014/main" id="{C4764A50-016D-442F-BA2B-76D238DF5C37}"/>
                </a:ext>
              </a:extLst>
            </p:cNvPr>
            <p:cNvSpPr txBox="1"/>
            <p:nvPr/>
          </p:nvSpPr>
          <p:spPr>
            <a:xfrm>
              <a:off x="2629709" y="1667514"/>
              <a:ext cx="755682" cy="696823"/>
            </a:xfrm>
            <a:prstGeom prst="rect">
              <a:avLst/>
            </a:prstGeom>
            <a:noFill/>
          </p:spPr>
          <p:txBody>
            <a:bodyPr wrap="square" lIns="0" tIns="149195" rIns="186494" bIns="149195" rtlCol="0">
              <a:noAutofit/>
            </a:bodyPr>
            <a:lstStyle/>
            <a:p>
              <a:pP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Data sources</a:t>
              </a:r>
            </a:p>
          </p:txBody>
        </p:sp>
        <p:sp>
          <p:nvSpPr>
            <p:cNvPr id="313" name="TextBox 312">
              <a:extLst>
                <a:ext uri="{FF2B5EF4-FFF2-40B4-BE49-F238E27FC236}">
                  <a16:creationId xmlns:a16="http://schemas.microsoft.com/office/drawing/2014/main" id="{4B4418B3-7DCD-4F99-83AC-A560C3B3209F}"/>
                </a:ext>
              </a:extLst>
            </p:cNvPr>
            <p:cNvSpPr txBox="1"/>
            <p:nvPr/>
          </p:nvSpPr>
          <p:spPr>
            <a:xfrm>
              <a:off x="2629709" y="2952601"/>
              <a:ext cx="649121" cy="696823"/>
            </a:xfrm>
            <a:prstGeom prst="rect">
              <a:avLst/>
            </a:prstGeom>
            <a:noFill/>
          </p:spPr>
          <p:txBody>
            <a:bodyPr wrap="square" lIns="0" tIns="149195" rIns="186494" bIns="149195" rtlCol="0">
              <a:noAutofit/>
            </a:bodyPr>
            <a:lstStyle/>
            <a:p>
              <a:pPr defTabSz="951121" latinLnBrk="0">
                <a:lnSpc>
                  <a:spcPct val="90000"/>
                </a:lnSpc>
                <a:spcBef>
                  <a:spcPct val="0"/>
                </a:spcBef>
                <a:spcAft>
                  <a:spcPts val="612"/>
                </a:spcAft>
              </a:pPr>
              <a:r>
                <a:rPr lang="en-US" sz="1200" spc="-31" dirty="0">
                  <a:solidFill>
                    <a:srgbClr val="0078D7"/>
                  </a:solidFill>
                  <a:latin typeface="Segoe UI"/>
                  <a:cs typeface="Segoe UI Semilight" panose="020B0402040204020203" pitchFamily="34" charset="0"/>
                </a:rPr>
                <a:t>Apps</a:t>
              </a:r>
            </a:p>
          </p:txBody>
        </p:sp>
        <p:sp>
          <p:nvSpPr>
            <p:cNvPr id="314" name="TextBox 313">
              <a:extLst>
                <a:ext uri="{FF2B5EF4-FFF2-40B4-BE49-F238E27FC236}">
                  <a16:creationId xmlns:a16="http://schemas.microsoft.com/office/drawing/2014/main" id="{CB96B9ED-BB34-4376-8A12-034B18B0CD2D}"/>
                </a:ext>
              </a:extLst>
            </p:cNvPr>
            <p:cNvSpPr txBox="1"/>
            <p:nvPr/>
          </p:nvSpPr>
          <p:spPr>
            <a:xfrm>
              <a:off x="2629709" y="3989889"/>
              <a:ext cx="835805" cy="894582"/>
            </a:xfrm>
            <a:prstGeom prst="rect">
              <a:avLst/>
            </a:prstGeom>
            <a:noFill/>
          </p:spPr>
          <p:txBody>
            <a:bodyPr wrap="square" lIns="0" tIns="149195" rIns="186494" bIns="149195" rtlCol="0">
              <a:noAutofit/>
            </a:bodyPr>
            <a:lstStyle/>
            <a:p>
              <a:pPr defTabSz="951121" latinLnBrk="0">
                <a:lnSpc>
                  <a:spcPct val="90000"/>
                </a:lnSpc>
                <a:spcBef>
                  <a:spcPct val="0"/>
                </a:spcBef>
                <a:spcAft>
                  <a:spcPts val="612"/>
                </a:spcAft>
              </a:pPr>
              <a:r>
                <a:rPr lang="en-US" sz="1200" spc="-31" dirty="0">
                  <a:solidFill>
                    <a:srgbClr val="0078D7"/>
                  </a:solidFill>
                  <a:latin typeface="Segoe UI"/>
                  <a:cs typeface="Segoe UI Semilight" panose="020B0402040204020203" pitchFamily="34" charset="0"/>
                </a:rPr>
                <a:t>Sensors </a:t>
              </a:r>
              <a:br>
                <a:rPr lang="en-US" sz="1200" spc="-31" dirty="0">
                  <a:solidFill>
                    <a:srgbClr val="0078D7"/>
                  </a:solidFill>
                  <a:latin typeface="Segoe UI"/>
                  <a:cs typeface="Segoe UI Semilight" panose="020B0402040204020203" pitchFamily="34" charset="0"/>
                </a:rPr>
              </a:br>
              <a:r>
                <a:rPr lang="en-US" sz="1200" spc="-31" dirty="0">
                  <a:solidFill>
                    <a:srgbClr val="0078D7"/>
                  </a:solidFill>
                  <a:latin typeface="Segoe UI"/>
                  <a:cs typeface="Segoe UI Semilight" panose="020B0402040204020203" pitchFamily="34" charset="0"/>
                </a:rPr>
                <a:t>and </a:t>
              </a:r>
              <a:br>
                <a:rPr lang="en-US" sz="1200" spc="-31" dirty="0">
                  <a:solidFill>
                    <a:srgbClr val="0078D7"/>
                  </a:solidFill>
                  <a:latin typeface="Segoe UI"/>
                  <a:cs typeface="Segoe UI Semilight" panose="020B0402040204020203" pitchFamily="34" charset="0"/>
                </a:rPr>
              </a:br>
              <a:r>
                <a:rPr lang="en-US" sz="1200" spc="-31" dirty="0">
                  <a:solidFill>
                    <a:srgbClr val="0078D7"/>
                  </a:solidFill>
                  <a:latin typeface="Segoe UI"/>
                  <a:cs typeface="Segoe UI Semilight" panose="020B0402040204020203" pitchFamily="34" charset="0"/>
                </a:rPr>
                <a:t>devices</a:t>
              </a:r>
            </a:p>
          </p:txBody>
        </p:sp>
        <p:pic>
          <p:nvPicPr>
            <p:cNvPr id="315" name="Picture 314">
              <a:extLst>
                <a:ext uri="{FF2B5EF4-FFF2-40B4-BE49-F238E27FC236}">
                  <a16:creationId xmlns:a16="http://schemas.microsoft.com/office/drawing/2014/main" id="{BA1CABF5-6620-4442-A5C6-73593557DA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7935" y="2841986"/>
              <a:ext cx="577638" cy="675875"/>
            </a:xfrm>
            <a:prstGeom prst="rect">
              <a:avLst/>
            </a:prstGeom>
          </p:spPr>
        </p:pic>
        <p:pic>
          <p:nvPicPr>
            <p:cNvPr id="316" name="Picture 315">
              <a:extLst>
                <a:ext uri="{FF2B5EF4-FFF2-40B4-BE49-F238E27FC236}">
                  <a16:creationId xmlns:a16="http://schemas.microsoft.com/office/drawing/2014/main" id="{F50937ED-769D-4032-A1F8-8EFF7A6E0A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268" y="4099630"/>
              <a:ext cx="559165" cy="654261"/>
            </a:xfrm>
            <a:prstGeom prst="rect">
              <a:avLst/>
            </a:prstGeom>
          </p:spPr>
        </p:pic>
        <p:pic>
          <p:nvPicPr>
            <p:cNvPr id="317" name="Picture 316">
              <a:extLst>
                <a:ext uri="{FF2B5EF4-FFF2-40B4-BE49-F238E27FC236}">
                  <a16:creationId xmlns:a16="http://schemas.microsoft.com/office/drawing/2014/main" id="{EC1F86BC-6DCF-445D-B1EE-FEE68597E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0269" y="1643323"/>
              <a:ext cx="510373" cy="597171"/>
            </a:xfrm>
            <a:prstGeom prst="rect">
              <a:avLst/>
            </a:prstGeom>
          </p:spPr>
        </p:pic>
        <p:sp>
          <p:nvSpPr>
            <p:cNvPr id="318" name="Rectangle 317">
              <a:extLst>
                <a:ext uri="{FF2B5EF4-FFF2-40B4-BE49-F238E27FC236}">
                  <a16:creationId xmlns:a16="http://schemas.microsoft.com/office/drawing/2014/main" id="{5CFAD71E-2616-47B4-B2A6-D903A99D7B28}"/>
                </a:ext>
              </a:extLst>
            </p:cNvPr>
            <p:cNvSpPr/>
            <p:nvPr/>
          </p:nvSpPr>
          <p:spPr>
            <a:xfrm>
              <a:off x="6212829" y="3991133"/>
              <a:ext cx="1627571" cy="369332"/>
            </a:xfrm>
            <a:prstGeom prst="rect">
              <a:avLst/>
            </a:prstGeom>
          </p:spPr>
          <p:txBody>
            <a:bodyPr wrap="square">
              <a:spAutoFit/>
            </a:bodyPr>
            <a:lstStyle/>
            <a:p>
              <a:pPr algn="ctr" defTabSz="932472" fontAlgn="base" latinLnBrk="0">
                <a:spcBef>
                  <a:spcPct val="0"/>
                </a:spcBef>
                <a:spcAft>
                  <a:spcPct val="0"/>
                </a:spcAft>
                <a:defRPr/>
              </a:pPr>
              <a:r>
                <a:rPr lang="en-US" kern="0" dirty="0">
                  <a:solidFill>
                    <a:srgbClr val="0078D7"/>
                  </a:solidFill>
                  <a:latin typeface="Segoe UI"/>
                </a:rPr>
                <a:t>Event Hubs</a:t>
              </a:r>
            </a:p>
          </p:txBody>
        </p:sp>
        <p:cxnSp>
          <p:nvCxnSpPr>
            <p:cNvPr id="319" name="Straight Arrow Connector 318">
              <a:extLst>
                <a:ext uri="{FF2B5EF4-FFF2-40B4-BE49-F238E27FC236}">
                  <a16:creationId xmlns:a16="http://schemas.microsoft.com/office/drawing/2014/main" id="{188AD652-1F2E-4064-AB33-1ECC70641007}"/>
                </a:ext>
              </a:extLst>
            </p:cNvPr>
            <p:cNvCxnSpPr/>
            <p:nvPr/>
          </p:nvCxnSpPr>
          <p:spPr>
            <a:xfrm>
              <a:off x="7686069" y="3195426"/>
              <a:ext cx="1438593" cy="0"/>
            </a:xfrm>
            <a:prstGeom prst="straightConnector1">
              <a:avLst/>
            </a:prstGeom>
            <a:noFill/>
            <a:ln w="9525" cap="flat" cmpd="sng" algn="ctr">
              <a:solidFill>
                <a:srgbClr val="0078D7"/>
              </a:solidFill>
              <a:prstDash val="solid"/>
              <a:headEnd type="none"/>
              <a:tailEnd type="triangle"/>
            </a:ln>
            <a:effectLst/>
          </p:spPr>
        </p:cxnSp>
        <p:grpSp>
          <p:nvGrpSpPr>
            <p:cNvPr id="320" name="Group 319">
              <a:extLst>
                <a:ext uri="{FF2B5EF4-FFF2-40B4-BE49-F238E27FC236}">
                  <a16:creationId xmlns:a16="http://schemas.microsoft.com/office/drawing/2014/main" id="{E5749F3A-33E4-4DD9-98DB-C4B71BF372E3}"/>
                </a:ext>
              </a:extLst>
            </p:cNvPr>
            <p:cNvGrpSpPr>
              <a:grpSpLocks noChangeAspect="1"/>
            </p:cNvGrpSpPr>
            <p:nvPr/>
          </p:nvGrpSpPr>
          <p:grpSpPr>
            <a:xfrm>
              <a:off x="11028594" y="4149142"/>
              <a:ext cx="715325" cy="457200"/>
              <a:chOff x="7884058" y="5368509"/>
              <a:chExt cx="324905" cy="207663"/>
            </a:xfrm>
            <a:solidFill>
              <a:srgbClr val="0078D7"/>
            </a:solidFill>
          </p:grpSpPr>
          <p:sp>
            <p:nvSpPr>
              <p:cNvPr id="321" name="Freeform 5">
                <a:extLst>
                  <a:ext uri="{FF2B5EF4-FFF2-40B4-BE49-F238E27FC236}">
                    <a16:creationId xmlns:a16="http://schemas.microsoft.com/office/drawing/2014/main" id="{0BFBDFB2-A79C-45CA-9AFF-3DBED5DDB089}"/>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2" name="Freeform 6">
                <a:extLst>
                  <a:ext uri="{FF2B5EF4-FFF2-40B4-BE49-F238E27FC236}">
                    <a16:creationId xmlns:a16="http://schemas.microsoft.com/office/drawing/2014/main" id="{1499048B-5A0D-4FBE-8D6E-ADF84A27D4DB}"/>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3" name="Freeform 7">
                <a:extLst>
                  <a:ext uri="{FF2B5EF4-FFF2-40B4-BE49-F238E27FC236}">
                    <a16:creationId xmlns:a16="http://schemas.microsoft.com/office/drawing/2014/main" id="{5BDE305A-822D-441F-A971-740E7B345E93}"/>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4" name="Freeform 8">
                <a:extLst>
                  <a:ext uri="{FF2B5EF4-FFF2-40B4-BE49-F238E27FC236}">
                    <a16:creationId xmlns:a16="http://schemas.microsoft.com/office/drawing/2014/main" id="{43E1D98D-37C5-4C8B-8672-2CCCC75E068A}"/>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5" name="Freeform 9">
                <a:extLst>
                  <a:ext uri="{FF2B5EF4-FFF2-40B4-BE49-F238E27FC236}">
                    <a16:creationId xmlns:a16="http://schemas.microsoft.com/office/drawing/2014/main" id="{702916AD-7E28-4926-9361-D3D40A4ACD78}"/>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326" name="Group 325">
              <a:extLst>
                <a:ext uri="{FF2B5EF4-FFF2-40B4-BE49-F238E27FC236}">
                  <a16:creationId xmlns:a16="http://schemas.microsoft.com/office/drawing/2014/main" id="{0CD8A60C-F266-455C-BD2F-27845ACF087C}"/>
                </a:ext>
              </a:extLst>
            </p:cNvPr>
            <p:cNvGrpSpPr>
              <a:grpSpLocks noChangeAspect="1"/>
            </p:cNvGrpSpPr>
            <p:nvPr/>
          </p:nvGrpSpPr>
          <p:grpSpPr>
            <a:xfrm>
              <a:off x="9298354" y="4126529"/>
              <a:ext cx="595165" cy="457200"/>
              <a:chOff x="1260022" y="5196402"/>
              <a:chExt cx="3273425" cy="2514600"/>
            </a:xfrm>
            <a:solidFill>
              <a:srgbClr val="0078D7"/>
            </a:solidFill>
          </p:grpSpPr>
          <p:sp>
            <p:nvSpPr>
              <p:cNvPr id="327" name="Freeform 168">
                <a:extLst>
                  <a:ext uri="{FF2B5EF4-FFF2-40B4-BE49-F238E27FC236}">
                    <a16:creationId xmlns:a16="http://schemas.microsoft.com/office/drawing/2014/main" id="{5D0F66EE-F9EB-4FA3-A5DC-EC5365733374}"/>
                  </a:ext>
                </a:extLst>
              </p:cNvPr>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8" name="Freeform 169">
                <a:extLst>
                  <a:ext uri="{FF2B5EF4-FFF2-40B4-BE49-F238E27FC236}">
                    <a16:creationId xmlns:a16="http://schemas.microsoft.com/office/drawing/2014/main" id="{46CB2B1A-1B5A-4809-A0F8-9CB5D7595621}"/>
                  </a:ext>
                </a:extLst>
              </p:cNvPr>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9" name="Freeform 170">
                <a:extLst>
                  <a:ext uri="{FF2B5EF4-FFF2-40B4-BE49-F238E27FC236}">
                    <a16:creationId xmlns:a16="http://schemas.microsoft.com/office/drawing/2014/main" id="{86E8B9CE-B349-4B5F-A44B-FCB6E9AE1126}"/>
                  </a:ext>
                </a:extLst>
              </p:cNvPr>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0" name="Freeform 171">
                <a:extLst>
                  <a:ext uri="{FF2B5EF4-FFF2-40B4-BE49-F238E27FC236}">
                    <a16:creationId xmlns:a16="http://schemas.microsoft.com/office/drawing/2014/main" id="{3A3673DD-9C4E-49FA-97A1-07EF478715B5}"/>
                  </a:ext>
                </a:extLst>
              </p:cNvPr>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31" name="Freeform 172">
              <a:extLst>
                <a:ext uri="{FF2B5EF4-FFF2-40B4-BE49-F238E27FC236}">
                  <a16:creationId xmlns:a16="http://schemas.microsoft.com/office/drawing/2014/main" id="{9762802A-BF24-4AD7-8D4B-3C0534C0911A}"/>
                </a:ext>
              </a:extLst>
            </p:cNvPr>
            <p:cNvSpPr>
              <a:spLocks noChangeAspect="1"/>
            </p:cNvSpPr>
            <p:nvPr/>
          </p:nvSpPr>
          <p:spPr bwMode="auto">
            <a:xfrm>
              <a:off x="11072410"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w="6350">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ndParaRPr>
            </a:p>
          </p:txBody>
        </p:sp>
        <p:sp>
          <p:nvSpPr>
            <p:cNvPr id="332" name="Freeform 173">
              <a:extLst>
                <a:ext uri="{FF2B5EF4-FFF2-40B4-BE49-F238E27FC236}">
                  <a16:creationId xmlns:a16="http://schemas.microsoft.com/office/drawing/2014/main" id="{C3A0F722-1794-479B-B4DA-F87B2DC3CF13}"/>
                </a:ext>
              </a:extLst>
            </p:cNvPr>
            <p:cNvSpPr>
              <a:spLocks noChangeAspect="1"/>
            </p:cNvSpPr>
            <p:nvPr/>
          </p:nvSpPr>
          <p:spPr bwMode="auto">
            <a:xfrm flipH="1">
              <a:off x="11152250"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B7E57AE5-210D-4497-9075-4E0D64058994}"/>
                </a:ext>
              </a:extLst>
            </p:cNvPr>
            <p:cNvGrpSpPr>
              <a:grpSpLocks noChangeAspect="1"/>
            </p:cNvGrpSpPr>
            <p:nvPr/>
          </p:nvGrpSpPr>
          <p:grpSpPr>
            <a:xfrm>
              <a:off x="9380163" y="1754560"/>
              <a:ext cx="373295" cy="457200"/>
              <a:chOff x="-3084513" y="3390510"/>
              <a:chExt cx="2716213" cy="3363913"/>
            </a:xfrm>
            <a:solidFill>
              <a:srgbClr val="0078D7"/>
            </a:solidFill>
          </p:grpSpPr>
          <p:sp>
            <p:nvSpPr>
              <p:cNvPr id="334" name="Freeform 40">
                <a:extLst>
                  <a:ext uri="{FF2B5EF4-FFF2-40B4-BE49-F238E27FC236}">
                    <a16:creationId xmlns:a16="http://schemas.microsoft.com/office/drawing/2014/main" id="{6F64F8C0-4676-4C9F-B6C6-64DAC30538F0}"/>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335" name="Freeform 41">
                <a:extLst>
                  <a:ext uri="{FF2B5EF4-FFF2-40B4-BE49-F238E27FC236}">
                    <a16:creationId xmlns:a16="http://schemas.microsoft.com/office/drawing/2014/main" id="{6C45451A-EA7D-40E3-B918-597C0CB3D163}"/>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sp>
          <p:nvSpPr>
            <p:cNvPr id="336" name="TextBox 335">
              <a:extLst>
                <a:ext uri="{FF2B5EF4-FFF2-40B4-BE49-F238E27FC236}">
                  <a16:creationId xmlns:a16="http://schemas.microsoft.com/office/drawing/2014/main" id="{3A9E6C0A-ADD2-406D-8585-4325392B084F}"/>
                </a:ext>
              </a:extLst>
            </p:cNvPr>
            <p:cNvSpPr txBox="1"/>
            <p:nvPr/>
          </p:nvSpPr>
          <p:spPr>
            <a:xfrm>
              <a:off x="9014309" y="2161960"/>
              <a:ext cx="1318683" cy="397536"/>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SQL Database</a:t>
              </a:r>
            </a:p>
          </p:txBody>
        </p:sp>
        <p:sp>
          <p:nvSpPr>
            <p:cNvPr id="337" name="TextBox 336">
              <a:extLst>
                <a:ext uri="{FF2B5EF4-FFF2-40B4-BE49-F238E27FC236}">
                  <a16:creationId xmlns:a16="http://schemas.microsoft.com/office/drawing/2014/main" id="{FDE7ADE6-F80D-4D7B-81F2-D6E086675611}"/>
                </a:ext>
              </a:extLst>
            </p:cNvPr>
            <p:cNvSpPr txBox="1"/>
            <p:nvPr/>
          </p:nvSpPr>
          <p:spPr>
            <a:xfrm>
              <a:off x="10785337" y="2161959"/>
              <a:ext cx="1369905" cy="696823"/>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Machine Learning</a:t>
              </a:r>
            </a:p>
          </p:txBody>
        </p:sp>
        <p:cxnSp>
          <p:nvCxnSpPr>
            <p:cNvPr id="338" name="Straight Arrow Connector 337">
              <a:extLst>
                <a:ext uri="{FF2B5EF4-FFF2-40B4-BE49-F238E27FC236}">
                  <a16:creationId xmlns:a16="http://schemas.microsoft.com/office/drawing/2014/main" id="{38544E3F-E5CC-49A1-B225-13C5DC07854D}"/>
                </a:ext>
              </a:extLst>
            </p:cNvPr>
            <p:cNvCxnSpPr/>
            <p:nvPr/>
          </p:nvCxnSpPr>
          <p:spPr>
            <a:xfrm rot="5400000" flipV="1">
              <a:off x="10462670" y="1574182"/>
              <a:ext cx="0" cy="914400"/>
            </a:xfrm>
            <a:prstGeom prst="straightConnector1">
              <a:avLst/>
            </a:prstGeom>
            <a:noFill/>
            <a:ln w="9525" cap="flat" cmpd="sng" algn="ctr">
              <a:solidFill>
                <a:srgbClr val="0078D7"/>
              </a:solidFill>
              <a:prstDash val="solid"/>
              <a:headEnd type="none"/>
              <a:tailEnd type="triangle"/>
            </a:ln>
            <a:effectLst/>
          </p:spPr>
        </p:cxnSp>
        <p:sp>
          <p:nvSpPr>
            <p:cNvPr id="339" name="TextBox 338">
              <a:extLst>
                <a:ext uri="{FF2B5EF4-FFF2-40B4-BE49-F238E27FC236}">
                  <a16:creationId xmlns:a16="http://schemas.microsoft.com/office/drawing/2014/main" id="{801E7535-AC4F-4A0F-8EB9-8F99120A8A9D}"/>
                </a:ext>
              </a:extLst>
            </p:cNvPr>
            <p:cNvSpPr txBox="1"/>
            <p:nvPr/>
          </p:nvSpPr>
          <p:spPr>
            <a:xfrm>
              <a:off x="10768404" y="3409973"/>
              <a:ext cx="1369905"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HDInsight</a:t>
              </a:r>
            </a:p>
          </p:txBody>
        </p:sp>
        <p:sp>
          <p:nvSpPr>
            <p:cNvPr id="340" name="TextBox 339">
              <a:extLst>
                <a:ext uri="{FF2B5EF4-FFF2-40B4-BE49-F238E27FC236}">
                  <a16:creationId xmlns:a16="http://schemas.microsoft.com/office/drawing/2014/main" id="{D787CF4E-E497-4343-B962-E9E28C1F537F}"/>
                </a:ext>
              </a:extLst>
            </p:cNvPr>
            <p:cNvSpPr txBox="1"/>
            <p:nvPr/>
          </p:nvSpPr>
          <p:spPr>
            <a:xfrm>
              <a:off x="9014309" y="3341844"/>
              <a:ext cx="1369905"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Storage</a:t>
              </a:r>
            </a:p>
          </p:txBody>
        </p:sp>
        <p:sp>
          <p:nvSpPr>
            <p:cNvPr id="341" name="Oval 88">
              <a:extLst>
                <a:ext uri="{FF2B5EF4-FFF2-40B4-BE49-F238E27FC236}">
                  <a16:creationId xmlns:a16="http://schemas.microsoft.com/office/drawing/2014/main" id="{C6352905-6DCC-488B-83F7-122E046AA64B}"/>
                </a:ext>
              </a:extLst>
            </p:cNvPr>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1250">
                      <a:srgbClr val="505050"/>
                    </a:gs>
                    <a:gs pos="74000">
                      <a:srgbClr val="505050"/>
                    </a:gs>
                  </a:gsLst>
                  <a:lin ang="5400000" scaled="0"/>
                </a:gradFill>
                <a:effectLst/>
                <a:uLnTx/>
                <a:uFillTx/>
                <a:latin typeface="Segoe UI"/>
                <a:ea typeface="+mn-ea"/>
                <a:cs typeface="+mn-cs"/>
              </a:endParaRPr>
            </a:p>
          </p:txBody>
        </p:sp>
        <p:sp>
          <p:nvSpPr>
            <p:cNvPr id="342" name="TextBox 341">
              <a:extLst>
                <a:ext uri="{FF2B5EF4-FFF2-40B4-BE49-F238E27FC236}">
                  <a16:creationId xmlns:a16="http://schemas.microsoft.com/office/drawing/2014/main" id="{D25C2EED-EB19-45F6-91FD-2355FBC08389}"/>
                </a:ext>
              </a:extLst>
            </p:cNvPr>
            <p:cNvSpPr txBox="1"/>
            <p:nvPr/>
          </p:nvSpPr>
          <p:spPr>
            <a:xfrm>
              <a:off x="10717602" y="4581839"/>
              <a:ext cx="1535609"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Power BI</a:t>
              </a:r>
            </a:p>
          </p:txBody>
        </p:sp>
        <p:sp>
          <p:nvSpPr>
            <p:cNvPr id="343" name="TextBox 342">
              <a:extLst>
                <a:ext uri="{FF2B5EF4-FFF2-40B4-BE49-F238E27FC236}">
                  <a16:creationId xmlns:a16="http://schemas.microsoft.com/office/drawing/2014/main" id="{E0F2F230-7561-4C40-9B32-890C07D14D91}"/>
                </a:ext>
              </a:extLst>
            </p:cNvPr>
            <p:cNvSpPr txBox="1"/>
            <p:nvPr/>
          </p:nvSpPr>
          <p:spPr>
            <a:xfrm>
              <a:off x="9014309" y="4562789"/>
              <a:ext cx="1504993"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Stream Analytics</a:t>
              </a:r>
            </a:p>
          </p:txBody>
        </p:sp>
        <p:cxnSp>
          <p:nvCxnSpPr>
            <p:cNvPr id="344" name="Straight Arrow Connector 343">
              <a:extLst>
                <a:ext uri="{FF2B5EF4-FFF2-40B4-BE49-F238E27FC236}">
                  <a16:creationId xmlns:a16="http://schemas.microsoft.com/office/drawing/2014/main" id="{BA50207E-609B-4475-BA73-43CA7EFA5031}"/>
                </a:ext>
              </a:extLst>
            </p:cNvPr>
            <p:cNvCxnSpPr/>
            <p:nvPr/>
          </p:nvCxnSpPr>
          <p:spPr>
            <a:xfrm rot="5400000" flipV="1">
              <a:off x="10462670" y="2735259"/>
              <a:ext cx="0" cy="914400"/>
            </a:xfrm>
            <a:prstGeom prst="straightConnector1">
              <a:avLst/>
            </a:prstGeom>
            <a:noFill/>
            <a:ln w="9525" cap="flat" cmpd="sng" algn="ctr">
              <a:solidFill>
                <a:srgbClr val="0078D7"/>
              </a:solidFill>
              <a:prstDash val="solid"/>
              <a:headEnd type="none"/>
              <a:tailEnd type="triangle"/>
            </a:ln>
            <a:effectLst/>
          </p:spPr>
        </p:cxnSp>
        <p:cxnSp>
          <p:nvCxnSpPr>
            <p:cNvPr id="345" name="Straight Arrow Connector 344">
              <a:extLst>
                <a:ext uri="{FF2B5EF4-FFF2-40B4-BE49-F238E27FC236}">
                  <a16:creationId xmlns:a16="http://schemas.microsoft.com/office/drawing/2014/main" id="{61CF966C-A9AA-4951-B1A9-382A41B284B8}"/>
                </a:ext>
              </a:extLst>
            </p:cNvPr>
            <p:cNvCxnSpPr/>
            <p:nvPr/>
          </p:nvCxnSpPr>
          <p:spPr>
            <a:xfrm rot="5400000" flipV="1">
              <a:off x="10462670" y="3896337"/>
              <a:ext cx="0" cy="914400"/>
            </a:xfrm>
            <a:prstGeom prst="straightConnector1">
              <a:avLst/>
            </a:prstGeom>
            <a:noFill/>
            <a:ln w="9525" cap="flat" cmpd="sng" algn="ctr">
              <a:solidFill>
                <a:srgbClr val="0078D7"/>
              </a:solidFill>
              <a:prstDash val="solid"/>
              <a:headEnd type="none"/>
              <a:tailEnd type="triangle"/>
            </a:ln>
            <a:effectLst/>
          </p:spPr>
        </p:cxnSp>
        <p:cxnSp>
          <p:nvCxnSpPr>
            <p:cNvPr id="346" name="Straight Arrow Connector 345">
              <a:extLst>
                <a:ext uri="{FF2B5EF4-FFF2-40B4-BE49-F238E27FC236}">
                  <a16:creationId xmlns:a16="http://schemas.microsoft.com/office/drawing/2014/main" id="{185F70D1-B8EA-4BBA-A8A0-48672A5CE3EC}"/>
                </a:ext>
              </a:extLst>
            </p:cNvPr>
            <p:cNvCxnSpPr/>
            <p:nvPr/>
          </p:nvCxnSpPr>
          <p:spPr>
            <a:xfrm rot="5400000" flipV="1">
              <a:off x="3703668" y="2875386"/>
              <a:ext cx="0" cy="640080"/>
            </a:xfrm>
            <a:prstGeom prst="straightConnector1">
              <a:avLst/>
            </a:prstGeom>
            <a:noFill/>
            <a:ln w="9525" cap="flat" cmpd="sng" algn="ctr">
              <a:solidFill>
                <a:srgbClr val="0078D7"/>
              </a:solidFill>
              <a:prstDash val="solid"/>
              <a:headEnd type="none"/>
              <a:tailEnd type="triangle"/>
            </a:ln>
            <a:effectLst/>
          </p:spPr>
        </p:cxnSp>
        <p:cxnSp>
          <p:nvCxnSpPr>
            <p:cNvPr id="347" name="Straight Arrow Connector 346">
              <a:extLst>
                <a:ext uri="{FF2B5EF4-FFF2-40B4-BE49-F238E27FC236}">
                  <a16:creationId xmlns:a16="http://schemas.microsoft.com/office/drawing/2014/main" id="{37DEA434-D3D3-4248-A9B3-DAB2B8AB87EB}"/>
                </a:ext>
              </a:extLst>
            </p:cNvPr>
            <p:cNvCxnSpPr/>
            <p:nvPr/>
          </p:nvCxnSpPr>
          <p:spPr>
            <a:xfrm rot="5400000" flipV="1">
              <a:off x="6167435" y="2921106"/>
              <a:ext cx="0" cy="548640"/>
            </a:xfrm>
            <a:prstGeom prst="straightConnector1">
              <a:avLst/>
            </a:prstGeom>
            <a:noFill/>
            <a:ln w="9525" cap="flat" cmpd="sng" algn="ctr">
              <a:solidFill>
                <a:srgbClr val="0078D7"/>
              </a:solidFill>
              <a:prstDash val="solid"/>
              <a:headEnd type="none"/>
              <a:tailEnd type="triangle"/>
            </a:ln>
            <a:effectLst/>
          </p:spPr>
        </p:cxnSp>
        <p:cxnSp>
          <p:nvCxnSpPr>
            <p:cNvPr id="348" name="Straight Arrow Connector 347">
              <a:extLst>
                <a:ext uri="{FF2B5EF4-FFF2-40B4-BE49-F238E27FC236}">
                  <a16:creationId xmlns:a16="http://schemas.microsoft.com/office/drawing/2014/main" id="{767E930E-682C-475E-99B9-F63219971CDD}"/>
                </a:ext>
              </a:extLst>
            </p:cNvPr>
            <p:cNvCxnSpPr/>
            <p:nvPr/>
          </p:nvCxnSpPr>
          <p:spPr>
            <a:xfrm>
              <a:off x="8417453" y="4370383"/>
              <a:ext cx="707209" cy="2762"/>
            </a:xfrm>
            <a:prstGeom prst="straightConnector1">
              <a:avLst/>
            </a:prstGeom>
            <a:noFill/>
            <a:ln w="9525" cap="flat" cmpd="sng" algn="ctr">
              <a:solidFill>
                <a:srgbClr val="0078D7"/>
              </a:solidFill>
              <a:prstDash val="solid"/>
              <a:headEnd type="none"/>
              <a:tailEnd type="triangle"/>
            </a:ln>
            <a:effectLst/>
          </p:spPr>
        </p:cxnSp>
        <p:cxnSp>
          <p:nvCxnSpPr>
            <p:cNvPr id="349" name="Straight Arrow Connector 348">
              <a:extLst>
                <a:ext uri="{FF2B5EF4-FFF2-40B4-BE49-F238E27FC236}">
                  <a16:creationId xmlns:a16="http://schemas.microsoft.com/office/drawing/2014/main" id="{A60036D1-F4BF-4430-8ABE-7C5BB0810554}"/>
                </a:ext>
              </a:extLst>
            </p:cNvPr>
            <p:cNvCxnSpPr/>
            <p:nvPr/>
          </p:nvCxnSpPr>
          <p:spPr>
            <a:xfrm>
              <a:off x="8417453" y="2017708"/>
              <a:ext cx="707209" cy="2762"/>
            </a:xfrm>
            <a:prstGeom prst="straightConnector1">
              <a:avLst/>
            </a:prstGeom>
            <a:noFill/>
            <a:ln w="9525" cap="flat" cmpd="sng" algn="ctr">
              <a:solidFill>
                <a:srgbClr val="0078D7"/>
              </a:solidFill>
              <a:prstDash val="solid"/>
              <a:headEnd type="none"/>
              <a:tailEnd type="triangle"/>
            </a:ln>
            <a:effectLst/>
          </p:spPr>
        </p:cxnSp>
        <p:sp>
          <p:nvSpPr>
            <p:cNvPr id="350" name="Freeform 73">
              <a:extLst>
                <a:ext uri="{FF2B5EF4-FFF2-40B4-BE49-F238E27FC236}">
                  <a16:creationId xmlns:a16="http://schemas.microsoft.com/office/drawing/2014/main" id="{26A3922F-9BB6-4FD1-9D25-ED4B74AEFC3B}"/>
                </a:ext>
              </a:extLst>
            </p:cNvPr>
            <p:cNvSpPr/>
            <p:nvPr/>
          </p:nvSpPr>
          <p:spPr bwMode="auto">
            <a:xfrm rot="10800000">
              <a:off x="3226105" y="2017708"/>
              <a:ext cx="159285" cy="2352675"/>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51" name="Straight Connector 350">
              <a:extLst>
                <a:ext uri="{FF2B5EF4-FFF2-40B4-BE49-F238E27FC236}">
                  <a16:creationId xmlns:a16="http://schemas.microsoft.com/office/drawing/2014/main" id="{A22D346E-7520-4D54-80CA-22F36A2C8240}"/>
                </a:ext>
              </a:extLst>
            </p:cNvPr>
            <p:cNvCxnSpPr/>
            <p:nvPr/>
          </p:nvCxnSpPr>
          <p:spPr>
            <a:xfrm>
              <a:off x="8415648" y="2017708"/>
              <a:ext cx="0" cy="2342757"/>
            </a:xfrm>
            <a:prstGeom prst="line">
              <a:avLst/>
            </a:prstGeom>
            <a:noFill/>
            <a:ln w="9525" cap="flat" cmpd="sng" algn="ctr">
              <a:solidFill>
                <a:srgbClr val="0078D7"/>
              </a:solidFill>
              <a:prstDash val="solid"/>
              <a:headEnd type="none"/>
              <a:tailEnd type="none"/>
            </a:ln>
            <a:effectLst/>
          </p:spPr>
        </p:cxnSp>
      </p:grpSp>
      <p:grpSp>
        <p:nvGrpSpPr>
          <p:cNvPr id="356" name="Group 355">
            <a:extLst>
              <a:ext uri="{FF2B5EF4-FFF2-40B4-BE49-F238E27FC236}">
                <a16:creationId xmlns:a16="http://schemas.microsoft.com/office/drawing/2014/main" id="{712546B7-E028-438C-BFF3-40EBA5F77933}"/>
              </a:ext>
            </a:extLst>
          </p:cNvPr>
          <p:cNvGrpSpPr/>
          <p:nvPr/>
        </p:nvGrpSpPr>
        <p:grpSpPr>
          <a:xfrm>
            <a:off x="1169317" y="5306824"/>
            <a:ext cx="9853366" cy="1191095"/>
            <a:chOff x="2194921" y="5306824"/>
            <a:chExt cx="9853366" cy="1191095"/>
          </a:xfrm>
        </p:grpSpPr>
        <p:sp>
          <p:nvSpPr>
            <p:cNvPr id="357" name="TextBox 356">
              <a:extLst>
                <a:ext uri="{FF2B5EF4-FFF2-40B4-BE49-F238E27FC236}">
                  <a16:creationId xmlns:a16="http://schemas.microsoft.com/office/drawing/2014/main" id="{FC6C63F0-FF2F-4419-9F91-DF6278DEE36A}"/>
                </a:ext>
              </a:extLst>
            </p:cNvPr>
            <p:cNvSpPr txBox="1"/>
            <p:nvPr/>
          </p:nvSpPr>
          <p:spPr>
            <a:xfrm>
              <a:off x="2194921" y="5306824"/>
              <a:ext cx="5284321"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Log millions of events per second in near real time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Connect devices using flexible authorization and throttling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Use time-based event buffering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Get a managed service with elastic scale</a:t>
              </a:r>
            </a:p>
          </p:txBody>
        </p:sp>
        <p:sp>
          <p:nvSpPr>
            <p:cNvPr id="358" name="TextBox 357">
              <a:extLst>
                <a:ext uri="{FF2B5EF4-FFF2-40B4-BE49-F238E27FC236}">
                  <a16:creationId xmlns:a16="http://schemas.microsoft.com/office/drawing/2014/main" id="{60B284E5-0ACB-4298-A786-BDC20F9A7002}"/>
                </a:ext>
              </a:extLst>
            </p:cNvPr>
            <p:cNvSpPr txBox="1"/>
            <p:nvPr/>
          </p:nvSpPr>
          <p:spPr>
            <a:xfrm>
              <a:off x="7379208" y="5312664"/>
              <a:ext cx="4669079"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Get a managed service with elastic scale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Reach a broad set of platforms using native client libraries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Pluggable adapters for other cloud services</a:t>
              </a:r>
            </a:p>
          </p:txBody>
        </p:sp>
      </p:grpSp>
    </p:spTree>
    <p:extLst>
      <p:ext uri="{BB962C8B-B14F-4D97-AF65-F5344CB8AC3E}">
        <p14:creationId xmlns:p14="http://schemas.microsoft.com/office/powerpoint/2010/main" val="2953243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Store data</a:t>
            </a:r>
          </a:p>
        </p:txBody>
      </p:sp>
      <p:grpSp>
        <p:nvGrpSpPr>
          <p:cNvPr id="74" name="Group 73">
            <a:extLst>
              <a:ext uri="{FF2B5EF4-FFF2-40B4-BE49-F238E27FC236}">
                <a16:creationId xmlns:a16="http://schemas.microsoft.com/office/drawing/2014/main" id="{F23CCF00-C345-451B-BBDC-7F06F3F30DBF}"/>
              </a:ext>
            </a:extLst>
          </p:cNvPr>
          <p:cNvGrpSpPr/>
          <p:nvPr/>
        </p:nvGrpSpPr>
        <p:grpSpPr>
          <a:xfrm>
            <a:off x="445482" y="2748706"/>
            <a:ext cx="2058225" cy="2504643"/>
            <a:chOff x="4660" y="2391333"/>
            <a:chExt cx="2704271" cy="2840662"/>
          </a:xfrm>
        </p:grpSpPr>
        <p:pic>
          <p:nvPicPr>
            <p:cNvPr id="75" name="Picture 40">
              <a:extLst>
                <a:ext uri="{FF2B5EF4-FFF2-40B4-BE49-F238E27FC236}">
                  <a16:creationId xmlns:a16="http://schemas.microsoft.com/office/drawing/2014/main" id="{A6CEA66F-E2B2-470A-BD54-4B1A25FEDED2}"/>
                </a:ext>
              </a:extLst>
            </p:cNvPr>
            <p:cNvPicPr>
              <a:picLocks noChangeAspect="1" noChangeArrowheads="1"/>
            </p:cNvPicPr>
            <p:nvPr/>
          </p:nvPicPr>
          <p:blipFill rotWithShape="1">
            <a:blip r:embed="rId3" cstate="print">
              <a:duotone>
                <a:prstClr val="black"/>
                <a:srgbClr val="002050">
                  <a:tint val="45000"/>
                  <a:satMod val="400000"/>
                </a:srgb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75">
              <a:extLst>
                <a:ext uri="{FF2B5EF4-FFF2-40B4-BE49-F238E27FC236}">
                  <a16:creationId xmlns:a16="http://schemas.microsoft.com/office/drawing/2014/main" id="{DF45C273-3D80-40F4-BEB5-69E8AF580947}"/>
                </a:ext>
              </a:extLst>
            </p:cNvPr>
            <p:cNvPicPr>
              <a:picLocks noChangeAspect="1"/>
            </p:cNvPicPr>
            <p:nvPr/>
          </p:nvPicPr>
          <p:blipFill>
            <a:blip r:embed="rId4"/>
            <a:stretch>
              <a:fillRect/>
            </a:stretch>
          </p:blipFill>
          <p:spPr>
            <a:xfrm>
              <a:off x="469349" y="3064018"/>
              <a:ext cx="1742777" cy="1258670"/>
            </a:xfrm>
            <a:prstGeom prst="rect">
              <a:avLst/>
            </a:prstGeom>
          </p:spPr>
        </p:pic>
        <p:pic>
          <p:nvPicPr>
            <p:cNvPr id="77" name="Picture 76">
              <a:extLst>
                <a:ext uri="{FF2B5EF4-FFF2-40B4-BE49-F238E27FC236}">
                  <a16:creationId xmlns:a16="http://schemas.microsoft.com/office/drawing/2014/main" id="{ACC13966-506A-4EA8-A3E3-5D4420E10128}"/>
                </a:ext>
              </a:extLst>
            </p:cNvPr>
            <p:cNvPicPr>
              <a:picLocks noChangeAspect="1"/>
            </p:cNvPicPr>
            <p:nvPr/>
          </p:nvPicPr>
          <p:blipFill>
            <a:blip r:embed="rId5"/>
            <a:stretch>
              <a:fillRect/>
            </a:stretch>
          </p:blipFill>
          <p:spPr>
            <a:xfrm>
              <a:off x="885234" y="3180215"/>
              <a:ext cx="1788889" cy="1613195"/>
            </a:xfrm>
            <a:prstGeom prst="rect">
              <a:avLst/>
            </a:prstGeom>
          </p:spPr>
        </p:pic>
        <p:pic>
          <p:nvPicPr>
            <p:cNvPr id="78" name="Picture 77">
              <a:extLst>
                <a:ext uri="{FF2B5EF4-FFF2-40B4-BE49-F238E27FC236}">
                  <a16:creationId xmlns:a16="http://schemas.microsoft.com/office/drawing/2014/main" id="{16313969-84AB-4B14-83A7-72D4F5719EB2}"/>
                </a:ext>
              </a:extLst>
            </p:cNvPr>
            <p:cNvPicPr>
              <a:picLocks noChangeAspect="1"/>
            </p:cNvPicPr>
            <p:nvPr/>
          </p:nvPicPr>
          <p:blipFill>
            <a:blip r:embed="rId6"/>
            <a:stretch>
              <a:fillRect/>
            </a:stretch>
          </p:blipFill>
          <p:spPr>
            <a:xfrm>
              <a:off x="1709091" y="3956339"/>
              <a:ext cx="999840" cy="1275656"/>
            </a:xfrm>
            <a:prstGeom prst="rect">
              <a:avLst/>
            </a:prstGeom>
          </p:spPr>
        </p:pic>
      </p:grpSp>
      <p:sp>
        <p:nvSpPr>
          <p:cNvPr id="79" name="Rectangle 78">
            <a:extLst>
              <a:ext uri="{FF2B5EF4-FFF2-40B4-BE49-F238E27FC236}">
                <a16:creationId xmlns:a16="http://schemas.microsoft.com/office/drawing/2014/main" id="{AA90B0F8-A604-45D5-B2F7-57ACB481AACE}"/>
              </a:ext>
            </a:extLst>
          </p:cNvPr>
          <p:cNvSpPr/>
          <p:nvPr/>
        </p:nvSpPr>
        <p:spPr>
          <a:xfrm>
            <a:off x="1026582" y="5183259"/>
            <a:ext cx="1453766" cy="798558"/>
          </a:xfrm>
          <a:prstGeom prst="rect">
            <a:avLst/>
          </a:prstGeom>
        </p:spPr>
        <p:txBody>
          <a:bodyPr wrap="none">
            <a:spAutoFit/>
          </a:bodyPr>
          <a:lstStyle/>
          <a:p>
            <a:pPr defTabSz="932597" latinLnBrk="0">
              <a:defRPr/>
            </a:pPr>
            <a:r>
              <a:rPr lang="en-US" sz="4488" b="1" kern="0" dirty="0">
                <a:solidFill>
                  <a:srgbClr val="00BCF2"/>
                </a:solidFill>
                <a:latin typeface="Segoe UI"/>
              </a:rPr>
              <a:t>Blob</a:t>
            </a:r>
            <a:endParaRPr lang="en-US" sz="4488" kern="0" dirty="0">
              <a:solidFill>
                <a:sysClr val="windowText" lastClr="000000"/>
              </a:solidFill>
              <a:latin typeface="Segoe UI"/>
            </a:endParaRPr>
          </a:p>
        </p:txBody>
      </p:sp>
      <p:sp>
        <p:nvSpPr>
          <p:cNvPr id="80" name="Rectangle 79">
            <a:extLst>
              <a:ext uri="{FF2B5EF4-FFF2-40B4-BE49-F238E27FC236}">
                <a16:creationId xmlns:a16="http://schemas.microsoft.com/office/drawing/2014/main" id="{E1189066-23DE-4B5A-A9B2-9051B87330C2}"/>
              </a:ext>
            </a:extLst>
          </p:cNvPr>
          <p:cNvSpPr/>
          <p:nvPr/>
        </p:nvSpPr>
        <p:spPr>
          <a:xfrm>
            <a:off x="3770897" y="5146885"/>
            <a:ext cx="1695734" cy="798558"/>
          </a:xfrm>
          <a:prstGeom prst="rect">
            <a:avLst/>
          </a:prstGeom>
        </p:spPr>
        <p:txBody>
          <a:bodyPr wrap="none">
            <a:spAutoFit/>
          </a:bodyPr>
          <a:lstStyle/>
          <a:p>
            <a:pPr defTabSz="932597" latinLnBrk="0">
              <a:defRPr/>
            </a:pPr>
            <a:r>
              <a:rPr lang="en-US" sz="4488" b="1" kern="0" dirty="0">
                <a:solidFill>
                  <a:srgbClr val="00BCF2"/>
                </a:solidFill>
                <a:latin typeface="Segoe UI"/>
              </a:rPr>
              <a:t>Table</a:t>
            </a:r>
            <a:endParaRPr lang="en-US" sz="4488" kern="0" dirty="0">
              <a:solidFill>
                <a:sysClr val="windowText" lastClr="000000"/>
              </a:solidFill>
              <a:latin typeface="Segoe UI"/>
            </a:endParaRPr>
          </a:p>
        </p:txBody>
      </p:sp>
      <p:sp>
        <p:nvSpPr>
          <p:cNvPr id="81" name="Rectangle 80">
            <a:extLst>
              <a:ext uri="{FF2B5EF4-FFF2-40B4-BE49-F238E27FC236}">
                <a16:creationId xmlns:a16="http://schemas.microsoft.com/office/drawing/2014/main" id="{4A6B1E3F-3941-4753-A399-75761563BED8}"/>
              </a:ext>
            </a:extLst>
          </p:cNvPr>
          <p:cNvSpPr/>
          <p:nvPr/>
        </p:nvSpPr>
        <p:spPr>
          <a:xfrm>
            <a:off x="6823829" y="5146885"/>
            <a:ext cx="1976939" cy="798558"/>
          </a:xfrm>
          <a:prstGeom prst="rect">
            <a:avLst/>
          </a:prstGeom>
        </p:spPr>
        <p:txBody>
          <a:bodyPr wrap="none">
            <a:spAutoFit/>
          </a:bodyPr>
          <a:lstStyle/>
          <a:p>
            <a:pPr defTabSz="932597" latinLnBrk="0">
              <a:defRPr/>
            </a:pPr>
            <a:r>
              <a:rPr lang="en-US" sz="4488" b="1" kern="0" dirty="0">
                <a:solidFill>
                  <a:srgbClr val="00BCF2"/>
                </a:solidFill>
                <a:latin typeface="Segoe UI"/>
              </a:rPr>
              <a:t>Queue</a:t>
            </a:r>
            <a:endParaRPr lang="en-US" sz="4488" kern="0" dirty="0">
              <a:solidFill>
                <a:sysClr val="windowText" lastClr="000000"/>
              </a:solidFill>
              <a:latin typeface="Segoe UI"/>
            </a:endParaRPr>
          </a:p>
        </p:txBody>
      </p:sp>
      <p:sp>
        <p:nvSpPr>
          <p:cNvPr id="82" name="Rectangle 81">
            <a:extLst>
              <a:ext uri="{FF2B5EF4-FFF2-40B4-BE49-F238E27FC236}">
                <a16:creationId xmlns:a16="http://schemas.microsoft.com/office/drawing/2014/main" id="{81FED36C-2B77-4C39-9600-6EF3CAF152DF}"/>
              </a:ext>
            </a:extLst>
          </p:cNvPr>
          <p:cNvSpPr/>
          <p:nvPr/>
        </p:nvSpPr>
        <p:spPr>
          <a:xfrm>
            <a:off x="10207958" y="5183259"/>
            <a:ext cx="1144768" cy="798558"/>
          </a:xfrm>
          <a:prstGeom prst="rect">
            <a:avLst/>
          </a:prstGeom>
        </p:spPr>
        <p:txBody>
          <a:bodyPr wrap="none">
            <a:spAutoFit/>
          </a:bodyPr>
          <a:lstStyle/>
          <a:p>
            <a:pPr defTabSz="932597" latinLnBrk="0">
              <a:defRPr/>
            </a:pPr>
            <a:r>
              <a:rPr lang="en-US" sz="4488" b="1" kern="0" dirty="0">
                <a:solidFill>
                  <a:srgbClr val="00BCF2"/>
                </a:solidFill>
                <a:latin typeface="Segoe UI"/>
              </a:rPr>
              <a:t>File</a:t>
            </a:r>
            <a:endParaRPr lang="en-US" sz="4488" kern="0" dirty="0">
              <a:solidFill>
                <a:sysClr val="windowText" lastClr="000000"/>
              </a:solidFill>
              <a:latin typeface="Segoe UI"/>
            </a:endParaRPr>
          </a:p>
        </p:txBody>
      </p:sp>
      <p:sp>
        <p:nvSpPr>
          <p:cNvPr id="83" name="TextBox 82">
            <a:extLst>
              <a:ext uri="{FF2B5EF4-FFF2-40B4-BE49-F238E27FC236}">
                <a16:creationId xmlns:a16="http://schemas.microsoft.com/office/drawing/2014/main" id="{06F7F33F-B671-40EA-B621-01D2BA4FE5C3}"/>
              </a:ext>
            </a:extLst>
          </p:cNvPr>
          <p:cNvSpPr txBox="1"/>
          <p:nvPr/>
        </p:nvSpPr>
        <p:spPr>
          <a:xfrm>
            <a:off x="312418" y="1425341"/>
            <a:ext cx="2358450" cy="1246721"/>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Unstructured data such as media files, logs, binary data, backups</a:t>
            </a:r>
          </a:p>
        </p:txBody>
      </p:sp>
      <p:sp>
        <p:nvSpPr>
          <p:cNvPr id="84" name="TextBox 83">
            <a:extLst>
              <a:ext uri="{FF2B5EF4-FFF2-40B4-BE49-F238E27FC236}">
                <a16:creationId xmlns:a16="http://schemas.microsoft.com/office/drawing/2014/main" id="{94146301-ACA2-4089-86E1-39D23A85115B}"/>
              </a:ext>
            </a:extLst>
          </p:cNvPr>
          <p:cNvSpPr txBox="1"/>
          <p:nvPr/>
        </p:nvSpPr>
        <p:spPr>
          <a:xfrm>
            <a:off x="3048467" y="1425341"/>
            <a:ext cx="3076631" cy="958583"/>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Metadata (e.g. user info), in key-value format, fast and easy to query</a:t>
            </a:r>
          </a:p>
        </p:txBody>
      </p:sp>
      <p:grpSp>
        <p:nvGrpSpPr>
          <p:cNvPr id="85" name="Group 84">
            <a:extLst>
              <a:ext uri="{FF2B5EF4-FFF2-40B4-BE49-F238E27FC236}">
                <a16:creationId xmlns:a16="http://schemas.microsoft.com/office/drawing/2014/main" id="{E022F7A2-FCB0-4904-A1EC-0ACE1F409B1E}"/>
              </a:ext>
            </a:extLst>
          </p:cNvPr>
          <p:cNvGrpSpPr/>
          <p:nvPr/>
        </p:nvGrpSpPr>
        <p:grpSpPr>
          <a:xfrm>
            <a:off x="3458932" y="3445183"/>
            <a:ext cx="2558292" cy="1602854"/>
            <a:chOff x="3567849" y="2720894"/>
            <a:chExt cx="2558292" cy="1602854"/>
          </a:xfrm>
        </p:grpSpPr>
        <p:sp>
          <p:nvSpPr>
            <p:cNvPr id="86" name="TextBox 85">
              <a:extLst>
                <a:ext uri="{FF2B5EF4-FFF2-40B4-BE49-F238E27FC236}">
                  <a16:creationId xmlns:a16="http://schemas.microsoft.com/office/drawing/2014/main" id="{F328C79C-B07A-4D5A-936C-704373B12BDC}"/>
                </a:ext>
              </a:extLst>
            </p:cNvPr>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‘location’: ‘WA’</a:t>
              </a:r>
            </a:p>
          </p:txBody>
        </p:sp>
        <p:sp>
          <p:nvSpPr>
            <p:cNvPr id="87" name="Left Brace 86">
              <a:extLst>
                <a:ext uri="{FF2B5EF4-FFF2-40B4-BE49-F238E27FC236}">
                  <a16:creationId xmlns:a16="http://schemas.microsoft.com/office/drawing/2014/main" id="{36EE5CF3-FE94-4FC6-A7D8-02BD92F64C63}"/>
                </a:ext>
              </a:extLst>
            </p:cNvPr>
            <p:cNvSpPr/>
            <p:nvPr/>
          </p:nvSpPr>
          <p:spPr>
            <a:xfrm>
              <a:off x="3567849" y="2720894"/>
              <a:ext cx="400902" cy="1602854"/>
            </a:xfrm>
            <a:prstGeom prst="leftBrace">
              <a:avLst/>
            </a:prstGeom>
            <a:noFill/>
            <a:ln w="57150" cap="flat" cmpd="sng" algn="ctr">
              <a:solidFill>
                <a:srgbClr val="002050"/>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Left Brace 87">
              <a:extLst>
                <a:ext uri="{FF2B5EF4-FFF2-40B4-BE49-F238E27FC236}">
                  <a16:creationId xmlns:a16="http://schemas.microsoft.com/office/drawing/2014/main" id="{7537A0A5-EDAA-4F81-83D0-0E7FCECB7513}"/>
                </a:ext>
              </a:extLst>
            </p:cNvPr>
            <p:cNvSpPr/>
            <p:nvPr/>
          </p:nvSpPr>
          <p:spPr>
            <a:xfrm rot="10800000">
              <a:off x="5725239" y="2720894"/>
              <a:ext cx="400902" cy="1602854"/>
            </a:xfrm>
            <a:prstGeom prst="leftBrace">
              <a:avLst/>
            </a:prstGeom>
            <a:noFill/>
            <a:ln w="57150" cap="flat" cmpd="sng" algn="ctr">
              <a:solidFill>
                <a:srgbClr val="002050"/>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46AD7694-E050-435B-A965-DC2A9D0125DA}"/>
              </a:ext>
            </a:extLst>
          </p:cNvPr>
          <p:cNvGrpSpPr/>
          <p:nvPr/>
        </p:nvGrpSpPr>
        <p:grpSpPr>
          <a:xfrm>
            <a:off x="6639823" y="3064018"/>
            <a:ext cx="2086091" cy="1955988"/>
            <a:chOff x="7044797" y="2010130"/>
            <a:chExt cx="2086091" cy="1955988"/>
          </a:xfrm>
        </p:grpSpPr>
        <p:pic>
          <p:nvPicPr>
            <p:cNvPr id="90" name="Picture 89">
              <a:extLst>
                <a:ext uri="{FF2B5EF4-FFF2-40B4-BE49-F238E27FC236}">
                  <a16:creationId xmlns:a16="http://schemas.microsoft.com/office/drawing/2014/main" id="{BA5B6AF5-AC4C-49F5-B234-ECEA584C9D33}"/>
                </a:ext>
              </a:extLst>
            </p:cNvPr>
            <p:cNvPicPr>
              <a:picLocks noChangeAspect="1"/>
            </p:cNvPicPr>
            <p:nvPr/>
          </p:nvPicPr>
          <p:blipFill>
            <a:blip r:embed="rId7"/>
            <a:stretch>
              <a:fillRect/>
            </a:stretch>
          </p:blipFill>
          <p:spPr>
            <a:xfrm>
              <a:off x="8388058" y="2010130"/>
              <a:ext cx="658934" cy="853371"/>
            </a:xfrm>
            <a:prstGeom prst="rect">
              <a:avLst/>
            </a:prstGeom>
          </p:spPr>
        </p:pic>
        <p:pic>
          <p:nvPicPr>
            <p:cNvPr id="91" name="Picture 90">
              <a:extLst>
                <a:ext uri="{FF2B5EF4-FFF2-40B4-BE49-F238E27FC236}">
                  <a16:creationId xmlns:a16="http://schemas.microsoft.com/office/drawing/2014/main" id="{4121DFC4-8467-408A-8E28-3130E9E13285}"/>
                </a:ext>
              </a:extLst>
            </p:cNvPr>
            <p:cNvPicPr>
              <a:picLocks noChangeAspect="1"/>
            </p:cNvPicPr>
            <p:nvPr/>
          </p:nvPicPr>
          <p:blipFill>
            <a:blip r:embed="rId8"/>
            <a:stretch>
              <a:fillRect/>
            </a:stretch>
          </p:blipFill>
          <p:spPr>
            <a:xfrm rot="1958372">
              <a:off x="8536765" y="3066272"/>
              <a:ext cx="594123" cy="777757"/>
            </a:xfrm>
            <a:prstGeom prst="rect">
              <a:avLst/>
            </a:prstGeom>
          </p:spPr>
        </p:pic>
        <p:grpSp>
          <p:nvGrpSpPr>
            <p:cNvPr id="92" name="Group 91">
              <a:extLst>
                <a:ext uri="{FF2B5EF4-FFF2-40B4-BE49-F238E27FC236}">
                  <a16:creationId xmlns:a16="http://schemas.microsoft.com/office/drawing/2014/main" id="{33C903AA-A1D5-4DE9-8224-C43E8734EEF8}"/>
                </a:ext>
              </a:extLst>
            </p:cNvPr>
            <p:cNvGrpSpPr>
              <a:grpSpLocks noChangeAspect="1"/>
            </p:cNvGrpSpPr>
            <p:nvPr/>
          </p:nvGrpSpPr>
          <p:grpSpPr>
            <a:xfrm>
              <a:off x="7924275" y="2799937"/>
              <a:ext cx="493864" cy="496309"/>
              <a:chOff x="7523163" y="3455988"/>
              <a:chExt cx="320675" cy="322263"/>
            </a:xfrm>
          </p:grpSpPr>
          <p:sp>
            <p:nvSpPr>
              <p:cNvPr id="125" name="Freeform 5">
                <a:extLst>
                  <a:ext uri="{FF2B5EF4-FFF2-40B4-BE49-F238E27FC236}">
                    <a16:creationId xmlns:a16="http://schemas.microsoft.com/office/drawing/2014/main" id="{B1C16898-9B73-4898-AE48-37EEC88435E0}"/>
                  </a:ext>
                </a:extLst>
              </p:cNvPr>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6" name="Freeform 6">
                <a:extLst>
                  <a:ext uri="{FF2B5EF4-FFF2-40B4-BE49-F238E27FC236}">
                    <a16:creationId xmlns:a16="http://schemas.microsoft.com/office/drawing/2014/main" id="{369E1D27-1D80-46E5-ACF9-FAB8A8CED0BD}"/>
                  </a:ext>
                </a:extLst>
              </p:cNvPr>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7" name="Freeform 7">
                <a:extLst>
                  <a:ext uri="{FF2B5EF4-FFF2-40B4-BE49-F238E27FC236}">
                    <a16:creationId xmlns:a16="http://schemas.microsoft.com/office/drawing/2014/main" id="{D34DFF18-DF70-4BE7-9EF0-EF2F754698A2}"/>
                  </a:ext>
                </a:extLst>
              </p:cNvPr>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8" name="Freeform 8">
                <a:extLst>
                  <a:ext uri="{FF2B5EF4-FFF2-40B4-BE49-F238E27FC236}">
                    <a16:creationId xmlns:a16="http://schemas.microsoft.com/office/drawing/2014/main" id="{F436B6FC-4D3A-4DF6-8FF9-067705C79A56}"/>
                  </a:ext>
                </a:extLst>
              </p:cNvPr>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9" name="Freeform 9">
                <a:extLst>
                  <a:ext uri="{FF2B5EF4-FFF2-40B4-BE49-F238E27FC236}">
                    <a16:creationId xmlns:a16="http://schemas.microsoft.com/office/drawing/2014/main" id="{EC620C52-C300-439B-811A-471A2188E94E}"/>
                  </a:ext>
                </a:extLst>
              </p:cNvPr>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30" name="Freeform 10">
                <a:extLst>
                  <a:ext uri="{FF2B5EF4-FFF2-40B4-BE49-F238E27FC236}">
                    <a16:creationId xmlns:a16="http://schemas.microsoft.com/office/drawing/2014/main" id="{D9F47B3B-360B-4239-B0DC-135D664A3881}"/>
                  </a:ext>
                </a:extLst>
              </p:cNvPr>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nvGrpSpPr>
            <p:cNvPr id="93" name="Group 92">
              <a:extLst>
                <a:ext uri="{FF2B5EF4-FFF2-40B4-BE49-F238E27FC236}">
                  <a16:creationId xmlns:a16="http://schemas.microsoft.com/office/drawing/2014/main" id="{A1FF9431-C1F5-476D-A37B-DB1C939302CA}"/>
                </a:ext>
              </a:extLst>
            </p:cNvPr>
            <p:cNvGrpSpPr>
              <a:grpSpLocks noChangeAspect="1"/>
            </p:cNvGrpSpPr>
            <p:nvPr/>
          </p:nvGrpSpPr>
          <p:grpSpPr>
            <a:xfrm>
              <a:off x="7431087" y="2768664"/>
              <a:ext cx="493864" cy="496309"/>
              <a:chOff x="6861175" y="3397250"/>
              <a:chExt cx="320675" cy="322263"/>
            </a:xfrm>
          </p:grpSpPr>
          <p:sp>
            <p:nvSpPr>
              <p:cNvPr id="116" name="Freeform 11">
                <a:extLst>
                  <a:ext uri="{FF2B5EF4-FFF2-40B4-BE49-F238E27FC236}">
                    <a16:creationId xmlns:a16="http://schemas.microsoft.com/office/drawing/2014/main" id="{0AE8D5D3-5380-48E4-BB25-09065875C89E}"/>
                  </a:ext>
                </a:extLst>
              </p:cNvPr>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7" name="Freeform 12">
                <a:extLst>
                  <a:ext uri="{FF2B5EF4-FFF2-40B4-BE49-F238E27FC236}">
                    <a16:creationId xmlns:a16="http://schemas.microsoft.com/office/drawing/2014/main" id="{9629DE19-6DFC-4822-8B63-2605826A0FA1}"/>
                  </a:ext>
                </a:extLst>
              </p:cNvPr>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8" name="Freeform 13">
                <a:extLst>
                  <a:ext uri="{FF2B5EF4-FFF2-40B4-BE49-F238E27FC236}">
                    <a16:creationId xmlns:a16="http://schemas.microsoft.com/office/drawing/2014/main" id="{04A9086C-205A-4C77-BD00-C5682E540713}"/>
                  </a:ext>
                </a:extLst>
              </p:cNvPr>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9" name="Freeform 14">
                <a:extLst>
                  <a:ext uri="{FF2B5EF4-FFF2-40B4-BE49-F238E27FC236}">
                    <a16:creationId xmlns:a16="http://schemas.microsoft.com/office/drawing/2014/main" id="{B7962053-7916-4F3F-84B4-431EC05E3ED6}"/>
                  </a:ext>
                </a:extLst>
              </p:cNvPr>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0" name="Freeform 15">
                <a:extLst>
                  <a:ext uri="{FF2B5EF4-FFF2-40B4-BE49-F238E27FC236}">
                    <a16:creationId xmlns:a16="http://schemas.microsoft.com/office/drawing/2014/main" id="{A503BA8E-6732-4CA1-9599-96AAA88E4A48}"/>
                  </a:ext>
                </a:extLst>
              </p:cNvPr>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1" name="Freeform 16">
                <a:extLst>
                  <a:ext uri="{FF2B5EF4-FFF2-40B4-BE49-F238E27FC236}">
                    <a16:creationId xmlns:a16="http://schemas.microsoft.com/office/drawing/2014/main" id="{C9FEF992-5E37-44EB-A744-14DFC4D85C79}"/>
                  </a:ext>
                </a:extLst>
              </p:cNvPr>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2" name="Freeform 17">
                <a:extLst>
                  <a:ext uri="{FF2B5EF4-FFF2-40B4-BE49-F238E27FC236}">
                    <a16:creationId xmlns:a16="http://schemas.microsoft.com/office/drawing/2014/main" id="{48EBF937-5BBF-4D79-8878-CC2D5581A4CA}"/>
                  </a:ext>
                </a:extLst>
              </p:cNvPr>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3" name="Freeform 18">
                <a:extLst>
                  <a:ext uri="{FF2B5EF4-FFF2-40B4-BE49-F238E27FC236}">
                    <a16:creationId xmlns:a16="http://schemas.microsoft.com/office/drawing/2014/main" id="{CB4D2A91-F46E-497E-8092-CA5204B2EC93}"/>
                  </a:ext>
                </a:extLst>
              </p:cNvPr>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4" name="Freeform 19">
                <a:extLst>
                  <a:ext uri="{FF2B5EF4-FFF2-40B4-BE49-F238E27FC236}">
                    <a16:creationId xmlns:a16="http://schemas.microsoft.com/office/drawing/2014/main" id="{B0286B00-E397-4D88-BB06-47BFDD2F1E09}"/>
                  </a:ext>
                </a:extLst>
              </p:cNvPr>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nvGrpSpPr>
            <p:cNvPr id="94" name="Group 93">
              <a:extLst>
                <a:ext uri="{FF2B5EF4-FFF2-40B4-BE49-F238E27FC236}">
                  <a16:creationId xmlns:a16="http://schemas.microsoft.com/office/drawing/2014/main" id="{E75CB1CC-E809-44AC-AB98-828140406323}"/>
                </a:ext>
              </a:extLst>
            </p:cNvPr>
            <p:cNvGrpSpPr>
              <a:grpSpLocks noChangeAspect="1"/>
            </p:cNvGrpSpPr>
            <p:nvPr/>
          </p:nvGrpSpPr>
          <p:grpSpPr>
            <a:xfrm>
              <a:off x="7536284" y="3225322"/>
              <a:ext cx="738351" cy="740796"/>
              <a:chOff x="7050088" y="3657600"/>
              <a:chExt cx="479425" cy="481013"/>
            </a:xfrm>
          </p:grpSpPr>
          <p:sp>
            <p:nvSpPr>
              <p:cNvPr id="106" name="Freeform 20">
                <a:extLst>
                  <a:ext uri="{FF2B5EF4-FFF2-40B4-BE49-F238E27FC236}">
                    <a16:creationId xmlns:a16="http://schemas.microsoft.com/office/drawing/2014/main" id="{6C855B2E-7FF6-4B9C-B8FC-73B7CA9429A0}"/>
                  </a:ext>
                </a:extLst>
              </p:cNvPr>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7" name="Freeform 21">
                <a:extLst>
                  <a:ext uri="{FF2B5EF4-FFF2-40B4-BE49-F238E27FC236}">
                    <a16:creationId xmlns:a16="http://schemas.microsoft.com/office/drawing/2014/main" id="{D1A4DC7F-A03F-4C92-A327-016250D3A253}"/>
                  </a:ext>
                </a:extLst>
              </p:cNvPr>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8" name="Freeform 22">
                <a:extLst>
                  <a:ext uri="{FF2B5EF4-FFF2-40B4-BE49-F238E27FC236}">
                    <a16:creationId xmlns:a16="http://schemas.microsoft.com/office/drawing/2014/main" id="{294CF1C8-7CFD-463C-8B63-A62896DA9AF1}"/>
                  </a:ext>
                </a:extLst>
              </p:cNvPr>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9" name="Freeform 23">
                <a:extLst>
                  <a:ext uri="{FF2B5EF4-FFF2-40B4-BE49-F238E27FC236}">
                    <a16:creationId xmlns:a16="http://schemas.microsoft.com/office/drawing/2014/main" id="{60B59464-6152-4F28-8CC3-12F9E2623D03}"/>
                  </a:ext>
                </a:extLst>
              </p:cNvPr>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0" name="Freeform 24">
                <a:extLst>
                  <a:ext uri="{FF2B5EF4-FFF2-40B4-BE49-F238E27FC236}">
                    <a16:creationId xmlns:a16="http://schemas.microsoft.com/office/drawing/2014/main" id="{B81ACC52-10AE-4A0C-BEF2-75F9A6DE539E}"/>
                  </a:ext>
                </a:extLst>
              </p:cNvPr>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1" name="Freeform 25">
                <a:extLst>
                  <a:ext uri="{FF2B5EF4-FFF2-40B4-BE49-F238E27FC236}">
                    <a16:creationId xmlns:a16="http://schemas.microsoft.com/office/drawing/2014/main" id="{5C38FECA-1619-45BC-821C-FFB42A1E84A2}"/>
                  </a:ext>
                </a:extLst>
              </p:cNvPr>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2" name="Freeform 26">
                <a:extLst>
                  <a:ext uri="{FF2B5EF4-FFF2-40B4-BE49-F238E27FC236}">
                    <a16:creationId xmlns:a16="http://schemas.microsoft.com/office/drawing/2014/main" id="{1775DA1C-DFD9-4615-906C-FD94C61BBBC3}"/>
                  </a:ext>
                </a:extLst>
              </p:cNvPr>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3" name="Freeform 27">
                <a:extLst>
                  <a:ext uri="{FF2B5EF4-FFF2-40B4-BE49-F238E27FC236}">
                    <a16:creationId xmlns:a16="http://schemas.microsoft.com/office/drawing/2014/main" id="{7F833776-0809-4FB7-98A0-48F79FDCA0B4}"/>
                  </a:ext>
                </a:extLst>
              </p:cNvPr>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4" name="Freeform 28">
                <a:extLst>
                  <a:ext uri="{FF2B5EF4-FFF2-40B4-BE49-F238E27FC236}">
                    <a16:creationId xmlns:a16="http://schemas.microsoft.com/office/drawing/2014/main" id="{8752B16F-7340-455A-8471-693770864726}"/>
                  </a:ext>
                </a:extLst>
              </p:cNvPr>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5" name="Freeform 29">
                <a:extLst>
                  <a:ext uri="{FF2B5EF4-FFF2-40B4-BE49-F238E27FC236}">
                    <a16:creationId xmlns:a16="http://schemas.microsoft.com/office/drawing/2014/main" id="{AFD312C5-14D5-4471-BFFD-3611342B918B}"/>
                  </a:ext>
                </a:extLst>
              </p:cNvPr>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nvGrpSpPr>
            <p:cNvPr id="95" name="Group 94">
              <a:extLst>
                <a:ext uri="{FF2B5EF4-FFF2-40B4-BE49-F238E27FC236}">
                  <a16:creationId xmlns:a16="http://schemas.microsoft.com/office/drawing/2014/main" id="{81E9EBC6-7823-4595-BED9-717428BDD968}"/>
                </a:ext>
              </a:extLst>
            </p:cNvPr>
            <p:cNvGrpSpPr>
              <a:grpSpLocks noChangeAspect="1"/>
            </p:cNvGrpSpPr>
            <p:nvPr/>
          </p:nvGrpSpPr>
          <p:grpSpPr>
            <a:xfrm>
              <a:off x="7044797" y="3129984"/>
              <a:ext cx="486529" cy="486529"/>
              <a:chOff x="6680200" y="3740150"/>
              <a:chExt cx="315913" cy="315913"/>
            </a:xfrm>
          </p:grpSpPr>
          <p:sp>
            <p:nvSpPr>
              <p:cNvPr id="96" name="Freeform 30">
                <a:extLst>
                  <a:ext uri="{FF2B5EF4-FFF2-40B4-BE49-F238E27FC236}">
                    <a16:creationId xmlns:a16="http://schemas.microsoft.com/office/drawing/2014/main" id="{82EF4623-1C16-4703-824E-6082BEB5CD21}"/>
                  </a:ext>
                </a:extLst>
              </p:cNvPr>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97" name="Freeform 31">
                <a:extLst>
                  <a:ext uri="{FF2B5EF4-FFF2-40B4-BE49-F238E27FC236}">
                    <a16:creationId xmlns:a16="http://schemas.microsoft.com/office/drawing/2014/main" id="{DB397A4D-393C-4257-B7B5-1E54215595FA}"/>
                  </a:ext>
                </a:extLst>
              </p:cNvPr>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98" name="Freeform 32">
                <a:extLst>
                  <a:ext uri="{FF2B5EF4-FFF2-40B4-BE49-F238E27FC236}">
                    <a16:creationId xmlns:a16="http://schemas.microsoft.com/office/drawing/2014/main" id="{6B0F6675-9744-470F-BC4E-F5979710BB00}"/>
                  </a:ext>
                </a:extLst>
              </p:cNvPr>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99" name="Freeform 33">
                <a:extLst>
                  <a:ext uri="{FF2B5EF4-FFF2-40B4-BE49-F238E27FC236}">
                    <a16:creationId xmlns:a16="http://schemas.microsoft.com/office/drawing/2014/main" id="{9FD5D0EB-7009-4A8E-BFB2-AE841EED908B}"/>
                  </a:ext>
                </a:extLst>
              </p:cNvPr>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0" name="Freeform 34">
                <a:extLst>
                  <a:ext uri="{FF2B5EF4-FFF2-40B4-BE49-F238E27FC236}">
                    <a16:creationId xmlns:a16="http://schemas.microsoft.com/office/drawing/2014/main" id="{D30453D0-3B65-4607-B6ED-B511865132E7}"/>
                  </a:ext>
                </a:extLst>
              </p:cNvPr>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1" name="Freeform 35">
                <a:extLst>
                  <a:ext uri="{FF2B5EF4-FFF2-40B4-BE49-F238E27FC236}">
                    <a16:creationId xmlns:a16="http://schemas.microsoft.com/office/drawing/2014/main" id="{4E0E1096-42F1-411C-8380-D06FAE650142}"/>
                  </a:ext>
                </a:extLst>
              </p:cNvPr>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2" name="Freeform 36">
                <a:extLst>
                  <a:ext uri="{FF2B5EF4-FFF2-40B4-BE49-F238E27FC236}">
                    <a16:creationId xmlns:a16="http://schemas.microsoft.com/office/drawing/2014/main" id="{9C807818-8BF6-47E4-AE97-7208865C50B8}"/>
                  </a:ext>
                </a:extLst>
              </p:cNvPr>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3" name="Freeform 37">
                <a:extLst>
                  <a:ext uri="{FF2B5EF4-FFF2-40B4-BE49-F238E27FC236}">
                    <a16:creationId xmlns:a16="http://schemas.microsoft.com/office/drawing/2014/main" id="{0D7FFC9A-0F07-44ED-A71D-D06C0A116F54}"/>
                  </a:ext>
                </a:extLst>
              </p:cNvPr>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4" name="Freeform 38">
                <a:extLst>
                  <a:ext uri="{FF2B5EF4-FFF2-40B4-BE49-F238E27FC236}">
                    <a16:creationId xmlns:a16="http://schemas.microsoft.com/office/drawing/2014/main" id="{B8E542F7-987F-4F32-98A5-F5830BDB8C0A}"/>
                  </a:ext>
                </a:extLst>
              </p:cNvPr>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5" name="Freeform 39">
                <a:extLst>
                  <a:ext uri="{FF2B5EF4-FFF2-40B4-BE49-F238E27FC236}">
                    <a16:creationId xmlns:a16="http://schemas.microsoft.com/office/drawing/2014/main" id="{B261AE1F-03DC-4176-81A8-E0D7497531F7}"/>
                  </a:ext>
                </a:extLst>
              </p:cNvPr>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sp>
        <p:nvSpPr>
          <p:cNvPr id="131" name="TextBox 130">
            <a:extLst>
              <a:ext uri="{FF2B5EF4-FFF2-40B4-BE49-F238E27FC236}">
                <a16:creationId xmlns:a16="http://schemas.microsoft.com/office/drawing/2014/main" id="{3265BD61-2C47-4F88-9611-0C3394512EE2}"/>
              </a:ext>
            </a:extLst>
          </p:cNvPr>
          <p:cNvSpPr txBox="1"/>
          <p:nvPr/>
        </p:nvSpPr>
        <p:spPr>
          <a:xfrm>
            <a:off x="6549554" y="1366271"/>
            <a:ext cx="2867060" cy="958583"/>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Messaging between components of your application</a:t>
            </a:r>
          </a:p>
        </p:txBody>
      </p:sp>
      <p:grpSp>
        <p:nvGrpSpPr>
          <p:cNvPr id="132" name="Group 131">
            <a:extLst>
              <a:ext uri="{FF2B5EF4-FFF2-40B4-BE49-F238E27FC236}">
                <a16:creationId xmlns:a16="http://schemas.microsoft.com/office/drawing/2014/main" id="{8AF6FFC2-A952-456F-805E-3B308DC9263F}"/>
              </a:ext>
            </a:extLst>
          </p:cNvPr>
          <p:cNvGrpSpPr/>
          <p:nvPr/>
        </p:nvGrpSpPr>
        <p:grpSpPr>
          <a:xfrm>
            <a:off x="10461300" y="3780308"/>
            <a:ext cx="638084" cy="1232710"/>
            <a:chOff x="10987652" y="2836591"/>
            <a:chExt cx="638084" cy="1232710"/>
          </a:xfrm>
        </p:grpSpPr>
        <p:pic>
          <p:nvPicPr>
            <p:cNvPr id="133" name="Picture 132">
              <a:extLst>
                <a:ext uri="{FF2B5EF4-FFF2-40B4-BE49-F238E27FC236}">
                  <a16:creationId xmlns:a16="http://schemas.microsoft.com/office/drawing/2014/main" id="{1DC612E9-F78A-4F1B-ABBB-7A1D4329A985}"/>
                </a:ext>
              </a:extLst>
            </p:cNvPr>
            <p:cNvPicPr>
              <a:picLocks noChangeAspect="1"/>
            </p:cNvPicPr>
            <p:nvPr/>
          </p:nvPicPr>
          <p:blipFill>
            <a:blip r:embed="rId9"/>
            <a:stretch>
              <a:fillRect/>
            </a:stretch>
          </p:blipFill>
          <p:spPr>
            <a:xfrm>
              <a:off x="10987652" y="2836591"/>
              <a:ext cx="171782" cy="766408"/>
            </a:xfrm>
            <a:prstGeom prst="rect">
              <a:avLst/>
            </a:prstGeom>
          </p:spPr>
        </p:pic>
        <p:pic>
          <p:nvPicPr>
            <p:cNvPr id="134" name="Picture 133">
              <a:extLst>
                <a:ext uri="{FF2B5EF4-FFF2-40B4-BE49-F238E27FC236}">
                  <a16:creationId xmlns:a16="http://schemas.microsoft.com/office/drawing/2014/main" id="{D87B9372-C2A6-4540-9A66-289C55C52068}"/>
                </a:ext>
              </a:extLst>
            </p:cNvPr>
            <p:cNvPicPr>
              <a:picLocks noChangeAspect="1"/>
            </p:cNvPicPr>
            <p:nvPr/>
          </p:nvPicPr>
          <p:blipFill>
            <a:blip r:embed="rId9"/>
            <a:stretch>
              <a:fillRect/>
            </a:stretch>
          </p:blipFill>
          <p:spPr>
            <a:xfrm>
              <a:off x="11143086" y="2992025"/>
              <a:ext cx="171782" cy="766408"/>
            </a:xfrm>
            <a:prstGeom prst="rect">
              <a:avLst/>
            </a:prstGeom>
          </p:spPr>
        </p:pic>
        <p:pic>
          <p:nvPicPr>
            <p:cNvPr id="135" name="Picture 134">
              <a:extLst>
                <a:ext uri="{FF2B5EF4-FFF2-40B4-BE49-F238E27FC236}">
                  <a16:creationId xmlns:a16="http://schemas.microsoft.com/office/drawing/2014/main" id="{5BAE4702-5D11-4E45-9C63-5B27B7CDB0CC}"/>
                </a:ext>
              </a:extLst>
            </p:cNvPr>
            <p:cNvPicPr>
              <a:picLocks noChangeAspect="1"/>
            </p:cNvPicPr>
            <p:nvPr/>
          </p:nvPicPr>
          <p:blipFill>
            <a:blip r:embed="rId9"/>
            <a:stretch>
              <a:fillRect/>
            </a:stretch>
          </p:blipFill>
          <p:spPr>
            <a:xfrm>
              <a:off x="11298520" y="3147459"/>
              <a:ext cx="171782" cy="766408"/>
            </a:xfrm>
            <a:prstGeom prst="rect">
              <a:avLst/>
            </a:prstGeom>
          </p:spPr>
        </p:pic>
        <p:pic>
          <p:nvPicPr>
            <p:cNvPr id="136" name="Picture 135">
              <a:extLst>
                <a:ext uri="{FF2B5EF4-FFF2-40B4-BE49-F238E27FC236}">
                  <a16:creationId xmlns:a16="http://schemas.microsoft.com/office/drawing/2014/main" id="{ADC519FC-DEC7-46EE-B746-5EDFFAD9CCB2}"/>
                </a:ext>
              </a:extLst>
            </p:cNvPr>
            <p:cNvPicPr>
              <a:picLocks noChangeAspect="1"/>
            </p:cNvPicPr>
            <p:nvPr/>
          </p:nvPicPr>
          <p:blipFill>
            <a:blip r:embed="rId9"/>
            <a:stretch>
              <a:fillRect/>
            </a:stretch>
          </p:blipFill>
          <p:spPr>
            <a:xfrm>
              <a:off x="11453954" y="3302893"/>
              <a:ext cx="171782" cy="766408"/>
            </a:xfrm>
            <a:prstGeom prst="rect">
              <a:avLst/>
            </a:prstGeom>
          </p:spPr>
        </p:pic>
      </p:grpSp>
      <p:sp>
        <p:nvSpPr>
          <p:cNvPr id="137" name="TextBox 136">
            <a:extLst>
              <a:ext uri="{FF2B5EF4-FFF2-40B4-BE49-F238E27FC236}">
                <a16:creationId xmlns:a16="http://schemas.microsoft.com/office/drawing/2014/main" id="{AC1DEE80-8D2B-49F7-AF44-510A1F53F79A}"/>
              </a:ext>
            </a:extLst>
          </p:cNvPr>
          <p:cNvSpPr txBox="1"/>
          <p:nvPr/>
        </p:nvSpPr>
        <p:spPr>
          <a:xfrm>
            <a:off x="9642105" y="1371818"/>
            <a:ext cx="2276474" cy="1534858"/>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Shared file systems option – when your application is already built to use a SMB protocol</a:t>
            </a:r>
          </a:p>
        </p:txBody>
      </p:sp>
      <p:sp>
        <p:nvSpPr>
          <p:cNvPr id="2" name="Rectangle 1">
            <a:extLst>
              <a:ext uri="{FF2B5EF4-FFF2-40B4-BE49-F238E27FC236}">
                <a16:creationId xmlns:a16="http://schemas.microsoft.com/office/drawing/2014/main" id="{640AEB48-D5B2-4633-A658-E6A03F45F4B7}"/>
              </a:ext>
            </a:extLst>
          </p:cNvPr>
          <p:cNvSpPr/>
          <p:nvPr/>
        </p:nvSpPr>
        <p:spPr>
          <a:xfrm>
            <a:off x="312417" y="1313543"/>
            <a:ext cx="2311593" cy="496388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293634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 hyper-scale repository for big data analytics workloads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Store data</a:t>
            </a:r>
          </a:p>
        </p:txBody>
      </p:sp>
      <p:grpSp>
        <p:nvGrpSpPr>
          <p:cNvPr id="2" name="Group 1">
            <a:extLst>
              <a:ext uri="{FF2B5EF4-FFF2-40B4-BE49-F238E27FC236}">
                <a16:creationId xmlns:a16="http://schemas.microsoft.com/office/drawing/2014/main" id="{7912FB9A-2B13-45CE-9EBB-3802AD413DD0}"/>
              </a:ext>
            </a:extLst>
          </p:cNvPr>
          <p:cNvGrpSpPr/>
          <p:nvPr/>
        </p:nvGrpSpPr>
        <p:grpSpPr>
          <a:xfrm>
            <a:off x="1076316" y="1904585"/>
            <a:ext cx="10039369" cy="2784005"/>
            <a:chOff x="2163786" y="1904585"/>
            <a:chExt cx="10039369" cy="2784005"/>
          </a:xfrm>
        </p:grpSpPr>
        <p:grpSp>
          <p:nvGrpSpPr>
            <p:cNvPr id="7" name="Group 6">
              <a:extLst>
                <a:ext uri="{FF2B5EF4-FFF2-40B4-BE49-F238E27FC236}">
                  <a16:creationId xmlns:a16="http://schemas.microsoft.com/office/drawing/2014/main" id="{5C150B3D-9419-49F4-A33E-EFA074A45DF8}"/>
                </a:ext>
              </a:extLst>
            </p:cNvPr>
            <p:cNvGrpSpPr/>
            <p:nvPr/>
          </p:nvGrpSpPr>
          <p:grpSpPr>
            <a:xfrm>
              <a:off x="2163786" y="2657632"/>
              <a:ext cx="1001557" cy="641373"/>
              <a:chOff x="787287" y="2926584"/>
              <a:chExt cx="1070933" cy="685800"/>
            </a:xfrm>
          </p:grpSpPr>
          <p:sp>
            <p:nvSpPr>
              <p:cNvPr id="8" name="Rectangle 7">
                <a:extLst>
                  <a:ext uri="{FF2B5EF4-FFF2-40B4-BE49-F238E27FC236}">
                    <a16:creationId xmlns:a16="http://schemas.microsoft.com/office/drawing/2014/main" id="{4A2C5373-9AD6-4B8F-AB32-D6D41E5644CF}"/>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LOB Applications</a:t>
                </a:r>
              </a:p>
            </p:txBody>
          </p:sp>
          <p:sp>
            <p:nvSpPr>
              <p:cNvPr id="13" name="Round Diagonal Corner Rectangle 53">
                <a:extLst>
                  <a:ext uri="{FF2B5EF4-FFF2-40B4-BE49-F238E27FC236}">
                    <a16:creationId xmlns:a16="http://schemas.microsoft.com/office/drawing/2014/main" id="{902E7D49-2A14-4916-BE70-6CD9AF9BE7C4}"/>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51D234EF-8C27-432B-9455-48AA0097B9D3}"/>
                </a:ext>
              </a:extLst>
            </p:cNvPr>
            <p:cNvGrpSpPr/>
            <p:nvPr/>
          </p:nvGrpSpPr>
          <p:grpSpPr>
            <a:xfrm>
              <a:off x="3223729" y="1973814"/>
              <a:ext cx="1001557" cy="641373"/>
              <a:chOff x="1589220" y="3614946"/>
              <a:chExt cx="1070933" cy="685800"/>
            </a:xfrm>
          </p:grpSpPr>
          <p:sp>
            <p:nvSpPr>
              <p:cNvPr id="15" name="Rectangle 14">
                <a:extLst>
                  <a:ext uri="{FF2B5EF4-FFF2-40B4-BE49-F238E27FC236}">
                    <a16:creationId xmlns:a16="http://schemas.microsoft.com/office/drawing/2014/main" id="{CCEB0F9E-1806-4EF1-87DA-3760DFEAFE15}"/>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Social</a:t>
                </a:r>
              </a:p>
            </p:txBody>
          </p:sp>
          <p:sp>
            <p:nvSpPr>
              <p:cNvPr id="16" name="Freeform 13">
                <a:extLst>
                  <a:ext uri="{FF2B5EF4-FFF2-40B4-BE49-F238E27FC236}">
                    <a16:creationId xmlns:a16="http://schemas.microsoft.com/office/drawing/2014/main" id="{389B1F37-E503-467B-8320-4E3B061B8D10}"/>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rgbClr val="505050"/>
                  </a:solidFill>
                  <a:effectLst/>
                  <a:uLnTx/>
                  <a:uFillTx/>
                  <a:latin typeface="Segoe UI"/>
                  <a:ea typeface="+mn-ea"/>
                  <a:cs typeface="+mn-cs"/>
                </a:endParaRPr>
              </a:p>
            </p:txBody>
          </p:sp>
        </p:grpSp>
        <p:sp>
          <p:nvSpPr>
            <p:cNvPr id="17" name="Rectangle 16">
              <a:extLst>
                <a:ext uri="{FF2B5EF4-FFF2-40B4-BE49-F238E27FC236}">
                  <a16:creationId xmlns:a16="http://schemas.microsoft.com/office/drawing/2014/main" id="{407FC0CF-D9D4-4110-A560-7036F6D46194}"/>
                </a:ext>
              </a:extLst>
            </p:cNvPr>
            <p:cNvSpPr/>
            <p:nvPr>
              <p:custDataLst>
                <p:tags r:id="rId1"/>
              </p:custDataLst>
            </p:nvPr>
          </p:nvSpPr>
          <p:spPr bwMode="auto">
            <a:xfrm>
              <a:off x="2163786" y="1973814"/>
              <a:ext cx="1001557" cy="641373"/>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Devices</a:t>
              </a:r>
            </a:p>
          </p:txBody>
        </p:sp>
        <p:grpSp>
          <p:nvGrpSpPr>
            <p:cNvPr id="18" name="Group 17">
              <a:extLst>
                <a:ext uri="{FF2B5EF4-FFF2-40B4-BE49-F238E27FC236}">
                  <a16:creationId xmlns:a16="http://schemas.microsoft.com/office/drawing/2014/main" id="{6419A0BF-45DB-4DF6-8473-F87672DB2276}"/>
                </a:ext>
              </a:extLst>
            </p:cNvPr>
            <p:cNvGrpSpPr/>
            <p:nvPr/>
          </p:nvGrpSpPr>
          <p:grpSpPr>
            <a:xfrm>
              <a:off x="2360768" y="2064960"/>
              <a:ext cx="607592" cy="319133"/>
              <a:chOff x="2769908" y="1409697"/>
              <a:chExt cx="1965320" cy="890690"/>
            </a:xfrm>
            <a:solidFill>
              <a:srgbClr val="0078D7"/>
            </a:solidFill>
          </p:grpSpPr>
          <p:sp>
            <p:nvSpPr>
              <p:cNvPr id="19" name="Round Same Side Corner Rectangle 11">
                <a:extLst>
                  <a:ext uri="{FF2B5EF4-FFF2-40B4-BE49-F238E27FC236}">
                    <a16:creationId xmlns:a16="http://schemas.microsoft.com/office/drawing/2014/main" id="{C4B026F7-1284-40D0-9CF0-7E0DE383625D}"/>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rgbClr val="107C10"/>
                  </a:solidFill>
                  <a:effectLst/>
                  <a:uLnTx/>
                  <a:uFillTx/>
                  <a:latin typeface="Segoe"/>
                  <a:ea typeface="MS PGothic" panose="020B0600070205080204" pitchFamily="34" charset="-128"/>
                  <a:cs typeface="+mn-cs"/>
                </a:endParaRPr>
              </a:p>
            </p:txBody>
          </p:sp>
          <p:sp>
            <p:nvSpPr>
              <p:cNvPr id="20" name="Rounded Rectangle 223">
                <a:extLst>
                  <a:ext uri="{FF2B5EF4-FFF2-40B4-BE49-F238E27FC236}">
                    <a16:creationId xmlns:a16="http://schemas.microsoft.com/office/drawing/2014/main" id="{22E5AB5A-D8B7-44DA-85E2-283AD2DA56FE}"/>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 name="Rounded Rectangle 6">
                <a:extLst>
                  <a:ext uri="{FF2B5EF4-FFF2-40B4-BE49-F238E27FC236}">
                    <a16:creationId xmlns:a16="http://schemas.microsoft.com/office/drawing/2014/main" id="{7F24EE18-7C61-4E80-B554-075D0A431A1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22" name="Group 21">
              <a:extLst>
                <a:ext uri="{FF2B5EF4-FFF2-40B4-BE49-F238E27FC236}">
                  <a16:creationId xmlns:a16="http://schemas.microsoft.com/office/drawing/2014/main" id="{E2866F52-5A8A-49D7-88E1-0C73300C34C6}"/>
                </a:ext>
              </a:extLst>
            </p:cNvPr>
            <p:cNvGrpSpPr/>
            <p:nvPr/>
          </p:nvGrpSpPr>
          <p:grpSpPr>
            <a:xfrm>
              <a:off x="3223729" y="4025268"/>
              <a:ext cx="1001557" cy="641373"/>
              <a:chOff x="787287" y="5120138"/>
              <a:chExt cx="1070933" cy="685800"/>
            </a:xfrm>
          </p:grpSpPr>
          <p:sp>
            <p:nvSpPr>
              <p:cNvPr id="23" name="Rectangle 22">
                <a:extLst>
                  <a:ext uri="{FF2B5EF4-FFF2-40B4-BE49-F238E27FC236}">
                    <a16:creationId xmlns:a16="http://schemas.microsoft.com/office/drawing/2014/main" id="{A2C6D9DC-E368-44FD-A6AC-5A7CD577C1AB}"/>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Clickstream</a:t>
                </a:r>
              </a:p>
            </p:txBody>
          </p:sp>
          <p:sp>
            <p:nvSpPr>
              <p:cNvPr id="24" name="Freeform 215">
                <a:extLst>
                  <a:ext uri="{FF2B5EF4-FFF2-40B4-BE49-F238E27FC236}">
                    <a16:creationId xmlns:a16="http://schemas.microsoft.com/office/drawing/2014/main" id="{B109FC5E-8668-4487-A0C4-5EA13259474E}"/>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4CEEB667-B26D-4666-B27A-6C120E01AF08}"/>
                </a:ext>
              </a:extLst>
            </p:cNvPr>
            <p:cNvGrpSpPr/>
            <p:nvPr/>
          </p:nvGrpSpPr>
          <p:grpSpPr>
            <a:xfrm>
              <a:off x="3223729" y="3341450"/>
              <a:ext cx="1001557" cy="641373"/>
              <a:chOff x="787287" y="4388954"/>
              <a:chExt cx="1070933" cy="685800"/>
            </a:xfrm>
          </p:grpSpPr>
          <p:sp>
            <p:nvSpPr>
              <p:cNvPr id="26" name="Rectangle 25">
                <a:extLst>
                  <a:ext uri="{FF2B5EF4-FFF2-40B4-BE49-F238E27FC236}">
                    <a16:creationId xmlns:a16="http://schemas.microsoft.com/office/drawing/2014/main" id="{1022FB5F-1256-4197-BE02-F4A25EA486DA}"/>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Sensors</a:t>
                </a:r>
              </a:p>
            </p:txBody>
          </p:sp>
          <p:sp>
            <p:nvSpPr>
              <p:cNvPr id="27" name="Frame 5">
                <a:extLst>
                  <a:ext uri="{FF2B5EF4-FFF2-40B4-BE49-F238E27FC236}">
                    <a16:creationId xmlns:a16="http://schemas.microsoft.com/office/drawing/2014/main" id="{0D71EDA0-FD69-463D-9F70-B5A23E28333E}"/>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E86EA310-8B56-43DD-BD8C-099319C217CB}"/>
                </a:ext>
              </a:extLst>
            </p:cNvPr>
            <p:cNvGrpSpPr/>
            <p:nvPr/>
          </p:nvGrpSpPr>
          <p:grpSpPr>
            <a:xfrm>
              <a:off x="3223729" y="2657632"/>
              <a:ext cx="1001557" cy="641373"/>
              <a:chOff x="1589220" y="4346130"/>
              <a:chExt cx="1070933" cy="685800"/>
            </a:xfrm>
          </p:grpSpPr>
          <p:sp>
            <p:nvSpPr>
              <p:cNvPr id="29" name="Rectangle 28">
                <a:extLst>
                  <a:ext uri="{FF2B5EF4-FFF2-40B4-BE49-F238E27FC236}">
                    <a16:creationId xmlns:a16="http://schemas.microsoft.com/office/drawing/2014/main" id="{207BCFD4-250D-4FCB-9EC4-C4BD58269260}"/>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Video</a:t>
                </a:r>
              </a:p>
            </p:txBody>
          </p:sp>
          <p:sp>
            <p:nvSpPr>
              <p:cNvPr id="30" name="Freeform 211">
                <a:extLst>
                  <a:ext uri="{FF2B5EF4-FFF2-40B4-BE49-F238E27FC236}">
                    <a16:creationId xmlns:a16="http://schemas.microsoft.com/office/drawing/2014/main" id="{05DDB4EE-7D65-49DE-936A-6869EEDDE624}"/>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rgbClr val="107C10"/>
                  </a:solidFill>
                  <a:effectLst/>
                  <a:uLnTx/>
                  <a:uFillTx/>
                  <a:latin typeface="Segoe Light" pitchFamily="34" charset="0"/>
                  <a:ea typeface="+mn-ea"/>
                  <a:cs typeface="+mn-cs"/>
                </a:endParaRPr>
              </a:p>
            </p:txBody>
          </p:sp>
        </p:grpSp>
        <p:sp>
          <p:nvSpPr>
            <p:cNvPr id="31" name="Rectangle 30">
              <a:extLst>
                <a:ext uri="{FF2B5EF4-FFF2-40B4-BE49-F238E27FC236}">
                  <a16:creationId xmlns:a16="http://schemas.microsoft.com/office/drawing/2014/main" id="{6F380789-E3FB-47B6-9D00-7AAFE673F3EA}"/>
                </a:ext>
              </a:extLst>
            </p:cNvPr>
            <p:cNvSpPr/>
            <p:nvPr>
              <p:custDataLst>
                <p:tags r:id="rId2"/>
              </p:custDataLst>
            </p:nvPr>
          </p:nvSpPr>
          <p:spPr bwMode="auto">
            <a:xfrm>
              <a:off x="2163786" y="3341450"/>
              <a:ext cx="1001557" cy="641373"/>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Web</a:t>
              </a:r>
            </a:p>
          </p:txBody>
        </p:sp>
        <p:grpSp>
          <p:nvGrpSpPr>
            <p:cNvPr id="32" name="Group 31">
              <a:extLst>
                <a:ext uri="{FF2B5EF4-FFF2-40B4-BE49-F238E27FC236}">
                  <a16:creationId xmlns:a16="http://schemas.microsoft.com/office/drawing/2014/main" id="{6435D3B8-FF66-48D1-9405-F4B130DC5FD5}"/>
                </a:ext>
              </a:extLst>
            </p:cNvPr>
            <p:cNvGrpSpPr/>
            <p:nvPr/>
          </p:nvGrpSpPr>
          <p:grpSpPr>
            <a:xfrm>
              <a:off x="2474675" y="3417376"/>
              <a:ext cx="379778" cy="372108"/>
              <a:chOff x="4030436" y="1511171"/>
              <a:chExt cx="4398164" cy="4309344"/>
            </a:xfrm>
            <a:solidFill>
              <a:srgbClr val="0078D7"/>
            </a:solidFill>
          </p:grpSpPr>
          <p:sp>
            <p:nvSpPr>
              <p:cNvPr id="33" name="Oval 35">
                <a:extLst>
                  <a:ext uri="{FF2B5EF4-FFF2-40B4-BE49-F238E27FC236}">
                    <a16:creationId xmlns:a16="http://schemas.microsoft.com/office/drawing/2014/main" id="{04031FFF-5200-4990-84F8-85BB25B460CE}"/>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 name="Left Arrow 208">
                <a:extLst>
                  <a:ext uri="{FF2B5EF4-FFF2-40B4-BE49-F238E27FC236}">
                    <a16:creationId xmlns:a16="http://schemas.microsoft.com/office/drawing/2014/main" id="{61A538ED-7CB6-46A6-AAA3-23A1B8D0ACF7}"/>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Left Arrow 209">
                <a:extLst>
                  <a:ext uri="{FF2B5EF4-FFF2-40B4-BE49-F238E27FC236}">
                    <a16:creationId xmlns:a16="http://schemas.microsoft.com/office/drawing/2014/main" id="{359A00AB-6A7F-4F8C-95B5-66A2AC5BF1F2}"/>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83C3672B-8509-4AC8-B2C3-523D46BAC5AC}"/>
                </a:ext>
              </a:extLst>
            </p:cNvPr>
            <p:cNvGrpSpPr/>
            <p:nvPr/>
          </p:nvGrpSpPr>
          <p:grpSpPr>
            <a:xfrm>
              <a:off x="2163786" y="4025268"/>
              <a:ext cx="1001557" cy="641373"/>
              <a:chOff x="787287" y="3657769"/>
              <a:chExt cx="1070933" cy="685800"/>
            </a:xfrm>
          </p:grpSpPr>
          <p:sp>
            <p:nvSpPr>
              <p:cNvPr id="37" name="Rectangle 36">
                <a:extLst>
                  <a:ext uri="{FF2B5EF4-FFF2-40B4-BE49-F238E27FC236}">
                    <a16:creationId xmlns:a16="http://schemas.microsoft.com/office/drawing/2014/main" id="{4DAD4C29-765B-4AAE-8739-BD214F682C4D}"/>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Relational</a:t>
                </a:r>
              </a:p>
            </p:txBody>
          </p:sp>
          <p:sp>
            <p:nvSpPr>
              <p:cNvPr id="38" name="Donut 18">
                <a:extLst>
                  <a:ext uri="{FF2B5EF4-FFF2-40B4-BE49-F238E27FC236}">
                    <a16:creationId xmlns:a16="http://schemas.microsoft.com/office/drawing/2014/main" id="{3142F177-8042-4C88-A7DC-07DBF0F694D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39" name="Straight Arrow Connector 38">
              <a:extLst>
                <a:ext uri="{FF2B5EF4-FFF2-40B4-BE49-F238E27FC236}">
                  <a16:creationId xmlns:a16="http://schemas.microsoft.com/office/drawing/2014/main" id="{423969FF-BCE9-4A50-960F-B96D0CE7014A}"/>
                </a:ext>
              </a:extLst>
            </p:cNvPr>
            <p:cNvCxnSpPr>
              <a:endCxn id="56" idx="2"/>
            </p:cNvCxnSpPr>
            <p:nvPr/>
          </p:nvCxnSpPr>
          <p:spPr>
            <a:xfrm flipH="1">
              <a:off x="5623883" y="2970867"/>
              <a:ext cx="359395" cy="283173"/>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8801126D-5393-4600-8D08-3DA8CA399D57}"/>
                </a:ext>
              </a:extLst>
            </p:cNvPr>
            <p:cNvCxnSpPr/>
            <p:nvPr/>
          </p:nvCxnSpPr>
          <p:spPr>
            <a:xfrm>
              <a:off x="9296379" y="210363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426830BF-B243-40CB-9AA2-70E52B38B52B}"/>
                </a:ext>
              </a:extLst>
            </p:cNvPr>
            <p:cNvCxnSpPr/>
            <p:nvPr/>
          </p:nvCxnSpPr>
          <p:spPr>
            <a:xfrm>
              <a:off x="9296379" y="271197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Arrow Connector 41">
              <a:extLst>
                <a:ext uri="{FF2B5EF4-FFF2-40B4-BE49-F238E27FC236}">
                  <a16:creationId xmlns:a16="http://schemas.microsoft.com/office/drawing/2014/main" id="{699CB170-08EA-42B5-AF6D-9B2B44D925AC}"/>
                </a:ext>
              </a:extLst>
            </p:cNvPr>
            <p:cNvCxnSpPr/>
            <p:nvPr/>
          </p:nvCxnSpPr>
          <p:spPr>
            <a:xfrm>
              <a:off x="9312883" y="392865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3" name="Straight Arrow Connector 42">
              <a:extLst>
                <a:ext uri="{FF2B5EF4-FFF2-40B4-BE49-F238E27FC236}">
                  <a16:creationId xmlns:a16="http://schemas.microsoft.com/office/drawing/2014/main" id="{1B2044A7-0EBB-46DD-A71E-212EAC634BFD}"/>
                </a:ext>
              </a:extLst>
            </p:cNvPr>
            <p:cNvCxnSpPr/>
            <p:nvPr/>
          </p:nvCxnSpPr>
          <p:spPr>
            <a:xfrm>
              <a:off x="9312883" y="332031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4" name="Straight Arrow Connector 43">
              <a:extLst>
                <a:ext uri="{FF2B5EF4-FFF2-40B4-BE49-F238E27FC236}">
                  <a16:creationId xmlns:a16="http://schemas.microsoft.com/office/drawing/2014/main" id="{0EA67E94-0074-4818-9C33-E7F32A5CD2DD}"/>
                </a:ext>
              </a:extLst>
            </p:cNvPr>
            <p:cNvCxnSpPr/>
            <p:nvPr/>
          </p:nvCxnSpPr>
          <p:spPr>
            <a:xfrm>
              <a:off x="9329390" y="4536996"/>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5" name="Straight Connector 44">
              <a:extLst>
                <a:ext uri="{FF2B5EF4-FFF2-40B4-BE49-F238E27FC236}">
                  <a16:creationId xmlns:a16="http://schemas.microsoft.com/office/drawing/2014/main" id="{13B8426D-E59B-4859-AF1F-406281221301}"/>
                </a:ext>
              </a:extLst>
            </p:cNvPr>
            <p:cNvCxnSpPr/>
            <p:nvPr/>
          </p:nvCxnSpPr>
          <p:spPr>
            <a:xfrm>
              <a:off x="9296379" y="2112649"/>
              <a:ext cx="16504" cy="2424945"/>
            </a:xfrm>
            <a:prstGeom prst="line">
              <a:avLst/>
            </a:prstGeom>
            <a:noFill/>
            <a:ln w="9525" cap="flat" cmpd="sng" algn="ctr">
              <a:solidFill>
                <a:srgbClr val="0078D7"/>
              </a:solidFill>
              <a:prstDash val="solid"/>
              <a:miter lim="800000"/>
              <a:headEnd type="none"/>
              <a:tailEnd type="none" w="lg" len="med"/>
            </a:ln>
            <a:effectLst/>
          </p:spPr>
        </p:cxnSp>
        <p:sp>
          <p:nvSpPr>
            <p:cNvPr id="46" name="TextBox 45">
              <a:extLst>
                <a:ext uri="{FF2B5EF4-FFF2-40B4-BE49-F238E27FC236}">
                  <a16:creationId xmlns:a16="http://schemas.microsoft.com/office/drawing/2014/main" id="{B6E0F79F-8B0F-4C90-B8AC-4AC8D020A69A}"/>
                </a:ext>
              </a:extLst>
            </p:cNvPr>
            <p:cNvSpPr txBox="1"/>
            <p:nvPr/>
          </p:nvSpPr>
          <p:spPr>
            <a:xfrm>
              <a:off x="9921286" y="2573057"/>
              <a:ext cx="1014701"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HDInsight</a:t>
              </a:r>
            </a:p>
          </p:txBody>
        </p:sp>
        <p:sp>
          <p:nvSpPr>
            <p:cNvPr id="47" name="TextBox 46">
              <a:extLst>
                <a:ext uri="{FF2B5EF4-FFF2-40B4-BE49-F238E27FC236}">
                  <a16:creationId xmlns:a16="http://schemas.microsoft.com/office/drawing/2014/main" id="{568A8515-BF05-45A9-AE02-D10BE58B87A8}"/>
                </a:ext>
              </a:extLst>
            </p:cNvPr>
            <p:cNvSpPr txBox="1"/>
            <p:nvPr/>
          </p:nvSpPr>
          <p:spPr>
            <a:xfrm>
              <a:off x="9921286" y="1961087"/>
              <a:ext cx="1386598"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ADL Analytics</a:t>
              </a:r>
            </a:p>
          </p:txBody>
        </p:sp>
        <p:sp>
          <p:nvSpPr>
            <p:cNvPr id="48" name="TextBox 47">
              <a:extLst>
                <a:ext uri="{FF2B5EF4-FFF2-40B4-BE49-F238E27FC236}">
                  <a16:creationId xmlns:a16="http://schemas.microsoft.com/office/drawing/2014/main" id="{FAD03828-1124-4047-A003-A1E8A3A16AE9}"/>
                </a:ext>
              </a:extLst>
            </p:cNvPr>
            <p:cNvSpPr txBox="1"/>
            <p:nvPr/>
          </p:nvSpPr>
          <p:spPr>
            <a:xfrm>
              <a:off x="9921286" y="4408969"/>
              <a:ext cx="1807739"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Machine Learning</a:t>
              </a:r>
            </a:p>
          </p:txBody>
        </p:sp>
        <p:sp>
          <p:nvSpPr>
            <p:cNvPr id="49" name="TextBox 48">
              <a:extLst>
                <a:ext uri="{FF2B5EF4-FFF2-40B4-BE49-F238E27FC236}">
                  <a16:creationId xmlns:a16="http://schemas.microsoft.com/office/drawing/2014/main" id="{419F980A-84B2-4828-82EA-57C9E9AF0615}"/>
                </a:ext>
              </a:extLst>
            </p:cNvPr>
            <p:cNvSpPr txBox="1"/>
            <p:nvPr/>
          </p:nvSpPr>
          <p:spPr>
            <a:xfrm>
              <a:off x="9921286" y="3796997"/>
              <a:ext cx="569258"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Spark</a:t>
              </a:r>
            </a:p>
          </p:txBody>
        </p:sp>
        <p:sp>
          <p:nvSpPr>
            <p:cNvPr id="50" name="TextBox 49">
              <a:extLst>
                <a:ext uri="{FF2B5EF4-FFF2-40B4-BE49-F238E27FC236}">
                  <a16:creationId xmlns:a16="http://schemas.microsoft.com/office/drawing/2014/main" id="{FA655288-223C-480C-B68D-74E5C13E3A99}"/>
                </a:ext>
              </a:extLst>
            </p:cNvPr>
            <p:cNvSpPr txBox="1"/>
            <p:nvPr/>
          </p:nvSpPr>
          <p:spPr>
            <a:xfrm>
              <a:off x="9921286" y="3185027"/>
              <a:ext cx="137858"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R</a:t>
              </a:r>
            </a:p>
          </p:txBody>
        </p:sp>
        <p:pic>
          <p:nvPicPr>
            <p:cNvPr id="51" name="Picture 50">
              <a:extLst>
                <a:ext uri="{FF2B5EF4-FFF2-40B4-BE49-F238E27FC236}">
                  <a16:creationId xmlns:a16="http://schemas.microsoft.com/office/drawing/2014/main" id="{4086193A-207F-46B5-B059-DFFCE811286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3980" y="1904585"/>
              <a:ext cx="406834" cy="406834"/>
            </a:xfrm>
            <a:prstGeom prst="rect">
              <a:avLst/>
            </a:prstGeom>
          </p:spPr>
        </p:pic>
        <p:pic>
          <p:nvPicPr>
            <p:cNvPr id="52" name="Picture 51">
              <a:extLst>
                <a:ext uri="{FF2B5EF4-FFF2-40B4-BE49-F238E27FC236}">
                  <a16:creationId xmlns:a16="http://schemas.microsoft.com/office/drawing/2014/main" id="{94A0692D-4847-452E-905D-369718852980}"/>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52363" y="3109496"/>
              <a:ext cx="494749" cy="457682"/>
            </a:xfrm>
            <a:prstGeom prst="rect">
              <a:avLst/>
            </a:prstGeom>
            <a:noFill/>
          </p:spPr>
        </p:pic>
        <p:pic>
          <p:nvPicPr>
            <p:cNvPr id="53" name="Picture 2" descr="http://www.ebaytechblog.com/wp-content/uploads/2014/05/spark_logo.png">
              <a:extLst>
                <a:ext uri="{FF2B5EF4-FFF2-40B4-BE49-F238E27FC236}">
                  <a16:creationId xmlns:a16="http://schemas.microsoft.com/office/drawing/2014/main" id="{6FA49520-F5C2-47CD-AD6A-55FB4C2D6BE8}"/>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596320" y="3744147"/>
              <a:ext cx="606835" cy="322234"/>
            </a:xfrm>
            <a:prstGeom prst="rect">
              <a:avLst/>
            </a:prstGeom>
            <a:noFill/>
            <a:ln>
              <a:noFill/>
            </a:ln>
            <a:extLst/>
          </p:spPr>
        </p:pic>
        <p:sp>
          <p:nvSpPr>
            <p:cNvPr id="54" name="Freeform 246">
              <a:extLst>
                <a:ext uri="{FF2B5EF4-FFF2-40B4-BE49-F238E27FC236}">
                  <a16:creationId xmlns:a16="http://schemas.microsoft.com/office/drawing/2014/main" id="{78C046C2-9E99-48C1-8955-F17592C62234}"/>
                </a:ext>
              </a:extLst>
            </p:cNvPr>
            <p:cNvSpPr>
              <a:spLocks noChangeAspect="1"/>
            </p:cNvSpPr>
            <p:nvPr/>
          </p:nvSpPr>
          <p:spPr bwMode="auto">
            <a:xfrm>
              <a:off x="11630312" y="2534710"/>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dirty="0">
                <a:ln>
                  <a:noFill/>
                </a:ln>
                <a:solidFill>
                  <a:srgbClr val="000000"/>
                </a:solidFill>
                <a:effectLst/>
                <a:uLnTx/>
                <a:uFillTx/>
                <a:latin typeface="Segoe UI"/>
              </a:endParaRPr>
            </a:p>
          </p:txBody>
        </p:sp>
        <p:grpSp>
          <p:nvGrpSpPr>
            <p:cNvPr id="55" name="Group 54">
              <a:extLst>
                <a:ext uri="{FF2B5EF4-FFF2-40B4-BE49-F238E27FC236}">
                  <a16:creationId xmlns:a16="http://schemas.microsoft.com/office/drawing/2014/main" id="{8C5984DB-E208-489D-A1EE-B6A0EF030A32}"/>
                </a:ext>
              </a:extLst>
            </p:cNvPr>
            <p:cNvGrpSpPr/>
            <p:nvPr/>
          </p:nvGrpSpPr>
          <p:grpSpPr>
            <a:xfrm>
              <a:off x="5623883" y="1951371"/>
              <a:ext cx="2605337" cy="2605337"/>
              <a:chOff x="4378256" y="2618105"/>
              <a:chExt cx="3657600" cy="3657600"/>
            </a:xfrm>
          </p:grpSpPr>
          <p:sp>
            <p:nvSpPr>
              <p:cNvPr id="56" name="Oval 55">
                <a:extLst>
                  <a:ext uri="{FF2B5EF4-FFF2-40B4-BE49-F238E27FC236}">
                    <a16:creationId xmlns:a16="http://schemas.microsoft.com/office/drawing/2014/main" id="{6174934A-3BD0-447A-BA67-9517347B1338}"/>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57" name="Group 56">
                <a:extLst>
                  <a:ext uri="{FF2B5EF4-FFF2-40B4-BE49-F238E27FC236}">
                    <a16:creationId xmlns:a16="http://schemas.microsoft.com/office/drawing/2014/main" id="{D9E47380-7008-4A31-A57E-8AE5A9C25589}"/>
                  </a:ext>
                </a:extLst>
              </p:cNvPr>
              <p:cNvGrpSpPr/>
              <p:nvPr/>
            </p:nvGrpSpPr>
            <p:grpSpPr>
              <a:xfrm>
                <a:off x="4867139" y="4302842"/>
                <a:ext cx="2679835" cy="1127373"/>
                <a:chOff x="4724189" y="4328405"/>
                <a:chExt cx="3043313" cy="1280282"/>
              </a:xfrm>
              <a:solidFill>
                <a:srgbClr val="505050">
                  <a:lumMod val="95000"/>
                </a:srgbClr>
              </a:solidFill>
            </p:grpSpPr>
            <p:sp>
              <p:nvSpPr>
                <p:cNvPr id="59" name="TextBox 58">
                  <a:extLst>
                    <a:ext uri="{FF2B5EF4-FFF2-40B4-BE49-F238E27FC236}">
                      <a16:creationId xmlns:a16="http://schemas.microsoft.com/office/drawing/2014/main" id="{BC3AD04F-4D83-4A0F-B3CC-43B8104BF5D4}"/>
                    </a:ext>
                  </a:extLst>
                </p:cNvPr>
                <p:cNvSpPr txBox="1"/>
                <p:nvPr/>
              </p:nvSpPr>
              <p:spPr>
                <a:xfrm>
                  <a:off x="5875137" y="4328405"/>
                  <a:ext cx="809241"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CC30E368-7137-4082-AA58-3F9F50449EDF}"/>
                    </a:ext>
                  </a:extLst>
                </p:cNvPr>
                <p:cNvSpPr txBox="1"/>
                <p:nvPr/>
              </p:nvSpPr>
              <p:spPr>
                <a:xfrm>
                  <a:off x="4724189" y="5230122"/>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2FE69361-B1F0-41CB-8AF0-CDED8871212A}"/>
                    </a:ext>
                  </a:extLst>
                </p:cNvPr>
                <p:cNvSpPr txBox="1"/>
                <p:nvPr/>
              </p:nvSpPr>
              <p:spPr>
                <a:xfrm>
                  <a:off x="5340571" y="5230122"/>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2" name="TextBox 61">
                  <a:extLst>
                    <a:ext uri="{FF2B5EF4-FFF2-40B4-BE49-F238E27FC236}">
                      <a16:creationId xmlns:a16="http://schemas.microsoft.com/office/drawing/2014/main" id="{239EEE42-B949-4581-88A5-B6D5097A107E}"/>
                    </a:ext>
                  </a:extLst>
                </p:cNvPr>
                <p:cNvSpPr txBox="1"/>
                <p:nvPr/>
              </p:nvSpPr>
              <p:spPr>
                <a:xfrm>
                  <a:off x="5956951" y="5230122"/>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3" name="TextBox 62">
                  <a:extLst>
                    <a:ext uri="{FF2B5EF4-FFF2-40B4-BE49-F238E27FC236}">
                      <a16:creationId xmlns:a16="http://schemas.microsoft.com/office/drawing/2014/main" id="{3B175005-7051-43BE-AA0B-006806757860}"/>
                    </a:ext>
                  </a:extLst>
                </p:cNvPr>
                <p:cNvSpPr txBox="1"/>
                <p:nvPr/>
              </p:nvSpPr>
              <p:spPr>
                <a:xfrm>
                  <a:off x="6573332" y="5230121"/>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4" name="TextBox 63">
                  <a:extLst>
                    <a:ext uri="{FF2B5EF4-FFF2-40B4-BE49-F238E27FC236}">
                      <a16:creationId xmlns:a16="http://schemas.microsoft.com/office/drawing/2014/main" id="{C5BC5F44-3D5B-46C7-ABEE-2392BB9A6AA5}"/>
                    </a:ext>
                  </a:extLst>
                </p:cNvPr>
                <p:cNvSpPr txBox="1"/>
                <p:nvPr/>
              </p:nvSpPr>
              <p:spPr>
                <a:xfrm>
                  <a:off x="7189714" y="5230121"/>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5" name="Straight Connector 64">
                  <a:extLst>
                    <a:ext uri="{FF2B5EF4-FFF2-40B4-BE49-F238E27FC236}">
                      <a16:creationId xmlns:a16="http://schemas.microsoft.com/office/drawing/2014/main" id="{87483CAF-87B6-4880-A538-BED15A34A32F}"/>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A1E04051-D3C2-4686-8C9C-8E872B191653}"/>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6DB07B00-50D7-4358-B933-943469D2F2B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AB4EDAE9-BDF1-4861-8BFF-F6EA88290492}"/>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9" name="Straight Connector 68">
                  <a:extLst>
                    <a:ext uri="{FF2B5EF4-FFF2-40B4-BE49-F238E27FC236}">
                      <a16:creationId xmlns:a16="http://schemas.microsoft.com/office/drawing/2014/main" id="{C5CA3593-3C1F-4471-94ED-6BAE2004981A}"/>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70" name="Straight Connector 69">
                  <a:extLst>
                    <a:ext uri="{FF2B5EF4-FFF2-40B4-BE49-F238E27FC236}">
                      <a16:creationId xmlns:a16="http://schemas.microsoft.com/office/drawing/2014/main" id="{6CC9096E-9DE1-428B-8320-BDA47F118AD9}"/>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71" name="Straight Connector 70">
                  <a:extLst>
                    <a:ext uri="{FF2B5EF4-FFF2-40B4-BE49-F238E27FC236}">
                      <a16:creationId xmlns:a16="http://schemas.microsoft.com/office/drawing/2014/main" id="{AE4F61A9-A45F-4ED8-B2A2-DFA054486499}"/>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8" name="TextBox 57">
                <a:extLst>
                  <a:ext uri="{FF2B5EF4-FFF2-40B4-BE49-F238E27FC236}">
                    <a16:creationId xmlns:a16="http://schemas.microsoft.com/office/drawing/2014/main" id="{DB4854DD-592B-4FAA-9F1C-AF2B2143ED01}"/>
                  </a:ext>
                </a:extLst>
              </p:cNvPr>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rPr>
                  <a:t>ADL Store</a:t>
                </a:r>
              </a:p>
            </p:txBody>
          </p:sp>
        </p:grpSp>
        <p:cxnSp>
          <p:nvCxnSpPr>
            <p:cNvPr id="72" name="Elbow Connector 266">
              <a:extLst>
                <a:ext uri="{FF2B5EF4-FFF2-40B4-BE49-F238E27FC236}">
                  <a16:creationId xmlns:a16="http://schemas.microsoft.com/office/drawing/2014/main" id="{3FAB2656-2CE4-44AF-8C85-45C226E21D1B}"/>
                </a:ext>
              </a:extLst>
            </p:cNvPr>
            <p:cNvCxnSpPr/>
            <p:nvPr/>
          </p:nvCxnSpPr>
          <p:spPr>
            <a:xfrm>
              <a:off x="4296926" y="2103635"/>
              <a:ext cx="10687" cy="2433361"/>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3" name="Straight Arrow Connector 72">
              <a:extLst>
                <a:ext uri="{FF2B5EF4-FFF2-40B4-BE49-F238E27FC236}">
                  <a16:creationId xmlns:a16="http://schemas.microsoft.com/office/drawing/2014/main" id="{9D7B6FE9-F439-49BF-8400-9CF16F275367}"/>
                </a:ext>
              </a:extLst>
            </p:cNvPr>
            <p:cNvCxnSpPr/>
            <p:nvPr/>
          </p:nvCxnSpPr>
          <p:spPr>
            <a:xfrm>
              <a:off x="4480896" y="3320316"/>
              <a:ext cx="849127"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4" name="Group 73">
              <a:extLst>
                <a:ext uri="{FF2B5EF4-FFF2-40B4-BE49-F238E27FC236}">
                  <a16:creationId xmlns:a16="http://schemas.microsoft.com/office/drawing/2014/main" id="{60AAB380-E593-4BDA-B741-0AD8F0E2D898}"/>
                </a:ext>
              </a:extLst>
            </p:cNvPr>
            <p:cNvGrpSpPr/>
            <p:nvPr/>
          </p:nvGrpSpPr>
          <p:grpSpPr>
            <a:xfrm>
              <a:off x="6704067" y="2164172"/>
              <a:ext cx="487510" cy="487510"/>
              <a:chOff x="4068192" y="3363795"/>
              <a:chExt cx="324957" cy="324957"/>
            </a:xfrm>
          </p:grpSpPr>
          <p:sp>
            <p:nvSpPr>
              <p:cNvPr id="75" name="Rounded Rectangle 272">
                <a:extLst>
                  <a:ext uri="{FF2B5EF4-FFF2-40B4-BE49-F238E27FC236}">
                    <a16:creationId xmlns:a16="http://schemas.microsoft.com/office/drawing/2014/main" id="{83410D41-111D-4087-ADDA-FD8C8E4F88ED}"/>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83E16EF2-E46A-4B50-BDB2-A761EE789B6D}"/>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425E7A61-F2FF-4CD1-BFF1-68FEC8AD7203}"/>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5DC6C612-5A26-43BE-B426-101BDABEC57D}"/>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0EA56A3-2F8D-4F73-8444-2D1902FCF91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D8E5E6BB-CE0C-4BDE-A7BF-FC61ED6C3F66}"/>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61077AB9-8D14-4E14-BA8E-171D20E2758C}"/>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C1FDD8F-B226-4AE9-B937-F53780A261B4}"/>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E3917B6F-098A-4A4C-8213-7D88F1E5545B}"/>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CC415590-80DD-4F04-B91B-D865A757DD57}"/>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B2031044-AC66-4242-A340-8491CB2F1153}"/>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616B8D82-205E-4AA5-AB2B-07146B34D93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5666459-A6B6-4895-9976-305A08C0EA2E}"/>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0649B5B1-8197-4BB5-881C-8C48AAE9E2A6}"/>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A57833CF-593F-47B6-9D9A-D92E339ADDCC}"/>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870742ED-A18C-4E82-8D64-338E30A148ED}"/>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2B50903-44A4-4846-A8D3-AEBC37EC28B7}"/>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2" name="Straight Arrow Connector 91">
              <a:extLst>
                <a:ext uri="{FF2B5EF4-FFF2-40B4-BE49-F238E27FC236}">
                  <a16:creationId xmlns:a16="http://schemas.microsoft.com/office/drawing/2014/main" id="{E8C68958-59F9-4BEF-BD2C-A284592CEDA0}"/>
                </a:ext>
              </a:extLst>
            </p:cNvPr>
            <p:cNvCxnSpPr/>
            <p:nvPr/>
          </p:nvCxnSpPr>
          <p:spPr>
            <a:xfrm>
              <a:off x="8321334" y="3320316"/>
              <a:ext cx="731520"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93" name="Freeform 190">
              <a:extLst>
                <a:ext uri="{FF2B5EF4-FFF2-40B4-BE49-F238E27FC236}">
                  <a16:creationId xmlns:a16="http://schemas.microsoft.com/office/drawing/2014/main" id="{D6DB547F-F793-459E-9926-80AFD7C2C1BD}"/>
                </a:ext>
              </a:extLst>
            </p:cNvPr>
            <p:cNvSpPr/>
            <p:nvPr/>
          </p:nvSpPr>
          <p:spPr bwMode="auto">
            <a:xfrm flipH="1">
              <a:off x="11857000" y="44001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AEEB0B97-6ABB-4737-A76F-14200671FF3A}"/>
              </a:ext>
            </a:extLst>
          </p:cNvPr>
          <p:cNvGrpSpPr/>
          <p:nvPr/>
        </p:nvGrpSpPr>
        <p:grpSpPr>
          <a:xfrm>
            <a:off x="1365087" y="5258103"/>
            <a:ext cx="9461826" cy="1191095"/>
            <a:chOff x="2229582" y="5576080"/>
            <a:chExt cx="9461826" cy="1191095"/>
          </a:xfrm>
        </p:grpSpPr>
        <p:sp>
          <p:nvSpPr>
            <p:cNvPr id="98" name="TextBox 97">
              <a:extLst>
                <a:ext uri="{FF2B5EF4-FFF2-40B4-BE49-F238E27FC236}">
                  <a16:creationId xmlns:a16="http://schemas.microsoft.com/office/drawing/2014/main" id="{D39D80C1-8A2D-436F-8254-EC5A416DD5E8}"/>
                </a:ext>
              </a:extLst>
            </p:cNvPr>
            <p:cNvSpPr txBox="1"/>
            <p:nvPr/>
          </p:nvSpPr>
          <p:spPr>
            <a:xfrm>
              <a:off x="2229582" y="5576080"/>
              <a:ext cx="5276572"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 Hadoop Distributed File System for the cloud</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No fixed limits on file size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No fixed limits on account size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Unstructured and structured data in their native format</a:t>
              </a:r>
            </a:p>
          </p:txBody>
        </p:sp>
        <p:sp>
          <p:nvSpPr>
            <p:cNvPr id="99" name="TextBox 98">
              <a:extLst>
                <a:ext uri="{FF2B5EF4-FFF2-40B4-BE49-F238E27FC236}">
                  <a16:creationId xmlns:a16="http://schemas.microsoft.com/office/drawing/2014/main" id="{FF4BAA94-91AB-4955-934D-3104E88D34E0}"/>
                </a:ext>
              </a:extLst>
            </p:cNvPr>
            <p:cNvSpPr txBox="1"/>
            <p:nvPr/>
          </p:nvSpPr>
          <p:spPr>
            <a:xfrm>
              <a:off x="7163449" y="5578138"/>
              <a:ext cx="4527959"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Massive throughput to increase analytic performance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High durability, availability, and reliability</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Azure Active Directory access control</a:t>
              </a:r>
            </a:p>
          </p:txBody>
        </p:sp>
      </p:grpSp>
    </p:spTree>
    <p:extLst>
      <p:ext uri="{BB962C8B-B14F-4D97-AF65-F5344CB8AC3E}">
        <p14:creationId xmlns:p14="http://schemas.microsoft.com/office/powerpoint/2010/main" val="3783450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Excel/</a:t>
            </a:r>
            <a:r>
              <a:rPr lang="en-US" dirty="0" err="1"/>
              <a:t>PowerBI</a:t>
            </a:r>
            <a:endParaRPr lang="en-US" dirty="0"/>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Tools to understand data</a:t>
            </a:r>
          </a:p>
        </p:txBody>
      </p:sp>
      <p:grpSp>
        <p:nvGrpSpPr>
          <p:cNvPr id="14" name="Group 13">
            <a:extLst>
              <a:ext uri="{FF2B5EF4-FFF2-40B4-BE49-F238E27FC236}">
                <a16:creationId xmlns:a16="http://schemas.microsoft.com/office/drawing/2014/main" id="{4BC811AF-C911-40D3-A04A-B95A0C27D6D4}"/>
              </a:ext>
            </a:extLst>
          </p:cNvPr>
          <p:cNvGrpSpPr/>
          <p:nvPr/>
        </p:nvGrpSpPr>
        <p:grpSpPr>
          <a:xfrm>
            <a:off x="2162114" y="1212981"/>
            <a:ext cx="7867773" cy="5239075"/>
            <a:chOff x="2380930" y="-94867"/>
            <a:chExt cx="10472006" cy="6973209"/>
          </a:xfrm>
        </p:grpSpPr>
        <p:pic>
          <p:nvPicPr>
            <p:cNvPr id="15" name="Picture 14">
              <a:extLst>
                <a:ext uri="{FF2B5EF4-FFF2-40B4-BE49-F238E27FC236}">
                  <a16:creationId xmlns:a16="http://schemas.microsoft.com/office/drawing/2014/main" id="{E5B051DD-DB54-4AEC-AF23-EA2E9127CA5C}"/>
                </a:ext>
              </a:extLst>
            </p:cNvPr>
            <p:cNvPicPr>
              <a:picLocks noChangeAspect="1"/>
            </p:cNvPicPr>
            <p:nvPr/>
          </p:nvPicPr>
          <p:blipFill rotWithShape="1">
            <a:blip r:embed="rId3"/>
            <a:srcRect r="12769"/>
            <a:stretch/>
          </p:blipFill>
          <p:spPr>
            <a:xfrm>
              <a:off x="3778348" y="919535"/>
              <a:ext cx="7796400" cy="4841186"/>
            </a:xfrm>
            <a:prstGeom prst="rect">
              <a:avLst/>
            </a:prstGeom>
          </p:spPr>
        </p:pic>
        <p:pic>
          <p:nvPicPr>
            <p:cNvPr id="16" name="Picture 15">
              <a:extLst>
                <a:ext uri="{FF2B5EF4-FFF2-40B4-BE49-F238E27FC236}">
                  <a16:creationId xmlns:a16="http://schemas.microsoft.com/office/drawing/2014/main" id="{3AD040C7-8033-405A-80A4-73DDBD0117E9}"/>
                </a:ext>
              </a:extLst>
            </p:cNvPr>
            <p:cNvPicPr>
              <a:picLocks noChangeAspect="1"/>
            </p:cNvPicPr>
            <p:nvPr/>
          </p:nvPicPr>
          <p:blipFill rotWithShape="1">
            <a:blip r:embed="rId4">
              <a:extLst>
                <a:ext uri="{28A0092B-C50C-407E-A947-70E740481C1C}">
                  <a14:useLocalDpi xmlns:a14="http://schemas.microsoft.com/office/drawing/2010/main" val="0"/>
                </a:ext>
              </a:extLst>
            </a:blip>
            <a:srcRect r="9907"/>
            <a:stretch/>
          </p:blipFill>
          <p:spPr>
            <a:xfrm>
              <a:off x="3778348" y="908200"/>
              <a:ext cx="7735472" cy="4829660"/>
            </a:xfrm>
            <a:prstGeom prst="rect">
              <a:avLst/>
            </a:prstGeom>
          </p:spPr>
        </p:pic>
        <p:pic>
          <p:nvPicPr>
            <p:cNvPr id="17" name="Device">
              <a:extLst>
                <a:ext uri="{FF2B5EF4-FFF2-40B4-BE49-F238E27FC236}">
                  <a16:creationId xmlns:a16="http://schemas.microsoft.com/office/drawing/2014/main" id="{4881C688-8965-4076-826D-E481BA9777D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80930" y="-94867"/>
              <a:ext cx="10472006"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6547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E027B4-F4DA-4743-B5CB-B62A4DC007F5}"/>
              </a:ext>
            </a:extLst>
          </p:cNvPr>
          <p:cNvSpPr>
            <a:spLocks noGrp="1"/>
          </p:cNvSpPr>
          <p:nvPr>
            <p:ph type="title"/>
          </p:nvPr>
        </p:nvSpPr>
        <p:spPr/>
        <p:txBody>
          <a:bodyPr/>
          <a:lstStyle/>
          <a:p>
            <a:r>
              <a:rPr lang="en-US" dirty="0" err="1"/>
              <a:t>PowerBI</a:t>
            </a:r>
            <a:endParaRPr lang="en-US" dirty="0"/>
          </a:p>
        </p:txBody>
      </p:sp>
      <p:sp>
        <p:nvSpPr>
          <p:cNvPr id="7" name="Text Placeholder 6">
            <a:extLst>
              <a:ext uri="{FF2B5EF4-FFF2-40B4-BE49-F238E27FC236}">
                <a16:creationId xmlns:a16="http://schemas.microsoft.com/office/drawing/2014/main" id="{23E9C5B6-C48C-433D-A1C2-83C036D27209}"/>
              </a:ext>
            </a:extLst>
          </p:cNvPr>
          <p:cNvSpPr>
            <a:spLocks noGrp="1"/>
          </p:cNvSpPr>
          <p:nvPr>
            <p:ph type="body" idx="1"/>
          </p:nvPr>
        </p:nvSpPr>
        <p:spPr/>
        <p:txBody>
          <a:bodyPr/>
          <a:lstStyle/>
          <a:p>
            <a:r>
              <a:rPr lang="en-US" dirty="0"/>
              <a:t>Visualize SQL DB data</a:t>
            </a:r>
          </a:p>
        </p:txBody>
      </p:sp>
    </p:spTree>
    <p:extLst>
      <p:ext uri="{BB962C8B-B14F-4D97-AF65-F5344CB8AC3E}">
        <p14:creationId xmlns:p14="http://schemas.microsoft.com/office/powerpoint/2010/main" val="413301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Machine Learning </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Tools to understand data</a:t>
            </a:r>
          </a:p>
        </p:txBody>
      </p:sp>
      <p:pic>
        <p:nvPicPr>
          <p:cNvPr id="3" name="Picture 2">
            <a:extLst>
              <a:ext uri="{FF2B5EF4-FFF2-40B4-BE49-F238E27FC236}">
                <a16:creationId xmlns:a16="http://schemas.microsoft.com/office/drawing/2014/main" id="{445BC337-218D-4464-AC62-D30313FE4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047" y="1673367"/>
            <a:ext cx="8321906" cy="4570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4365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Notebooks (</a:t>
            </a:r>
            <a:r>
              <a:rPr lang="en-US" dirty="0">
                <a:hlinkClick r:id="rId3"/>
              </a:rPr>
              <a:t>https://notebooks.azure.com/</a:t>
            </a:r>
            <a:r>
              <a:rPr lang="en-US" dirty="0"/>
              <a:t>) </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Tools to understand data</a:t>
            </a:r>
          </a:p>
        </p:txBody>
      </p:sp>
      <p:pic>
        <p:nvPicPr>
          <p:cNvPr id="5" name="Picture 4">
            <a:extLst>
              <a:ext uri="{FF2B5EF4-FFF2-40B4-BE49-F238E27FC236}">
                <a16:creationId xmlns:a16="http://schemas.microsoft.com/office/drawing/2014/main" id="{7F9E8BFA-2131-48B1-A3DC-D14E8C4D2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031" y="1652761"/>
            <a:ext cx="5542298" cy="4530829"/>
          </a:xfrm>
          <a:prstGeom prst="rect">
            <a:avLst/>
          </a:prstGeom>
        </p:spPr>
      </p:pic>
      <p:pic>
        <p:nvPicPr>
          <p:cNvPr id="4" name="Picture 3">
            <a:extLst>
              <a:ext uri="{FF2B5EF4-FFF2-40B4-BE49-F238E27FC236}">
                <a16:creationId xmlns:a16="http://schemas.microsoft.com/office/drawing/2014/main" id="{465BBEFB-6FD9-49E4-B50E-7272CB2B8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905" y="1652761"/>
            <a:ext cx="3070041" cy="2156901"/>
          </a:xfrm>
          <a:prstGeom prst="rect">
            <a:avLst/>
          </a:prstGeom>
        </p:spPr>
      </p:pic>
      <p:pic>
        <p:nvPicPr>
          <p:cNvPr id="7" name="Picture 6">
            <a:extLst>
              <a:ext uri="{FF2B5EF4-FFF2-40B4-BE49-F238E27FC236}">
                <a16:creationId xmlns:a16="http://schemas.microsoft.com/office/drawing/2014/main" id="{52F0CDB1-642D-45A0-B7CD-447C196F57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2396" y="3971585"/>
            <a:ext cx="3030682" cy="2212005"/>
          </a:xfrm>
          <a:prstGeom prst="rect">
            <a:avLst/>
          </a:prstGeom>
        </p:spPr>
      </p:pic>
    </p:spTree>
    <p:extLst>
      <p:ext uri="{BB962C8B-B14F-4D97-AF65-F5344CB8AC3E}">
        <p14:creationId xmlns:p14="http://schemas.microsoft.com/office/powerpoint/2010/main" val="112830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dirty="0"/>
              <a:t>Data Science </a:t>
            </a:r>
          </a:p>
          <a:p>
            <a:pPr>
              <a:lnSpc>
                <a:spcPct val="250000"/>
              </a:lnSpc>
            </a:pPr>
            <a:r>
              <a:rPr lang="en-US" sz="1800" b="1" dirty="0">
                <a:solidFill>
                  <a:schemeClr val="bg1">
                    <a:lumMod val="50000"/>
                  </a:schemeClr>
                </a:solidFill>
              </a:rPr>
              <a:t>Data Science process – TDSP (Team Data Science Process)</a:t>
            </a:r>
          </a:p>
          <a:p>
            <a:pPr>
              <a:lnSpc>
                <a:spcPct val="250000"/>
              </a:lnSpc>
            </a:pPr>
            <a:r>
              <a:rPr lang="en-US" sz="1800" b="1" dirty="0">
                <a:solidFill>
                  <a:schemeClr val="bg1">
                    <a:lumMod val="50000"/>
                  </a:schemeClr>
                </a:solidFill>
              </a:rPr>
              <a:t>Data Science Tools</a:t>
            </a:r>
          </a:p>
          <a:p>
            <a:pPr>
              <a:lnSpc>
                <a:spcPct val="250000"/>
              </a:lnSpc>
            </a:pPr>
            <a:r>
              <a:rPr lang="en-US" sz="1800" b="1" dirty="0">
                <a:solidFill>
                  <a:schemeClr val="bg1">
                    <a:lumMod val="50000"/>
                  </a:schemeClr>
                </a:solidFill>
              </a:rPr>
              <a:t>Hands on Lab</a:t>
            </a: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9F24FA2-0650-450A-B564-95E3B33E3312}"/>
              </a:ext>
            </a:extLst>
          </p:cNvPr>
          <p:cNvPicPr>
            <a:picLocks noChangeAspect="1"/>
          </p:cNvPicPr>
          <p:nvPr/>
        </p:nvPicPr>
        <p:blipFill>
          <a:blip r:embed="rId3"/>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3432234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Elastic data warehouse as a service with enterprise-class features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Process data</a:t>
            </a:r>
          </a:p>
        </p:txBody>
      </p:sp>
      <p:grpSp>
        <p:nvGrpSpPr>
          <p:cNvPr id="3" name="Group 2">
            <a:extLst>
              <a:ext uri="{FF2B5EF4-FFF2-40B4-BE49-F238E27FC236}">
                <a16:creationId xmlns:a16="http://schemas.microsoft.com/office/drawing/2014/main" id="{52F582BB-3D82-4976-8336-C6C640BE6F69}"/>
              </a:ext>
            </a:extLst>
          </p:cNvPr>
          <p:cNvGrpSpPr/>
          <p:nvPr/>
        </p:nvGrpSpPr>
        <p:grpSpPr>
          <a:xfrm>
            <a:off x="1216115" y="1849438"/>
            <a:ext cx="9759770" cy="3190781"/>
            <a:chOff x="2104571" y="1849438"/>
            <a:chExt cx="9759770" cy="3190781"/>
          </a:xfrm>
        </p:grpSpPr>
        <p:grpSp>
          <p:nvGrpSpPr>
            <p:cNvPr id="94" name="Group 93">
              <a:extLst>
                <a:ext uri="{FF2B5EF4-FFF2-40B4-BE49-F238E27FC236}">
                  <a16:creationId xmlns:a16="http://schemas.microsoft.com/office/drawing/2014/main" id="{6DBFC26E-A322-4A9D-ABBE-9DA2C95851F2}"/>
                </a:ext>
              </a:extLst>
            </p:cNvPr>
            <p:cNvGrpSpPr/>
            <p:nvPr/>
          </p:nvGrpSpPr>
          <p:grpSpPr>
            <a:xfrm>
              <a:off x="2104571" y="2668680"/>
              <a:ext cx="2046514" cy="1268320"/>
              <a:chOff x="2104571" y="2668680"/>
              <a:chExt cx="2046514" cy="1268320"/>
            </a:xfrm>
            <a:solidFill>
              <a:srgbClr val="0078D7"/>
            </a:solidFill>
          </p:grpSpPr>
          <p:pic>
            <p:nvPicPr>
              <p:cNvPr id="95" name="Picture 94">
                <a:extLst>
                  <a:ext uri="{FF2B5EF4-FFF2-40B4-BE49-F238E27FC236}">
                    <a16:creationId xmlns:a16="http://schemas.microsoft.com/office/drawing/2014/main" id="{811F393B-1EE9-4C7F-992C-A392934159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rgbClr val="0078D7"/>
                </a:solidFill>
              </a:ln>
            </p:spPr>
          </p:pic>
          <p:grpSp>
            <p:nvGrpSpPr>
              <p:cNvPr id="96" name="Group 95">
                <a:extLst>
                  <a:ext uri="{FF2B5EF4-FFF2-40B4-BE49-F238E27FC236}">
                    <a16:creationId xmlns:a16="http://schemas.microsoft.com/office/drawing/2014/main" id="{1560BF95-B0C4-46FA-B7C9-56AF84B34DEC}"/>
                  </a:ext>
                </a:extLst>
              </p:cNvPr>
              <p:cNvGrpSpPr/>
              <p:nvPr/>
            </p:nvGrpSpPr>
            <p:grpSpPr>
              <a:xfrm>
                <a:off x="2104571" y="2668680"/>
                <a:ext cx="2046514" cy="1268320"/>
                <a:chOff x="2104571" y="2668680"/>
                <a:chExt cx="2046514" cy="1268320"/>
              </a:xfrm>
              <a:grpFill/>
            </p:grpSpPr>
            <p:sp>
              <p:nvSpPr>
                <p:cNvPr id="100" name="Freeform 54">
                  <a:extLst>
                    <a:ext uri="{FF2B5EF4-FFF2-40B4-BE49-F238E27FC236}">
                      <a16:creationId xmlns:a16="http://schemas.microsoft.com/office/drawing/2014/main" id="{BAF11F63-CCCF-4119-8446-1C4247048B7F}"/>
                    </a:ext>
                  </a:extLst>
                </p:cNvPr>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 name="Freeform 55">
                  <a:extLst>
                    <a:ext uri="{FF2B5EF4-FFF2-40B4-BE49-F238E27FC236}">
                      <a16:creationId xmlns:a16="http://schemas.microsoft.com/office/drawing/2014/main" id="{782AD540-7ABC-4F87-A763-3E8D2D0A5BCA}"/>
                    </a:ext>
                  </a:extLst>
                </p:cNvPr>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4519CA-A30A-4149-AA76-411C50369684}"/>
                    </a:ext>
                  </a:extLst>
                </p:cNvPr>
                <p:cNvSpPr/>
                <p:nvPr/>
              </p:nvSpPr>
              <p:spPr bwMode="auto">
                <a:xfrm>
                  <a:off x="3088594" y="3809537"/>
                  <a:ext cx="78470" cy="78468"/>
                </a:xfrm>
                <a:prstGeom prst="ellipse">
                  <a:avLst/>
                </a:prstGeom>
                <a:grp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5BCB02BE-66DA-4782-8CE5-3672A26926E3}"/>
                </a:ext>
              </a:extLst>
            </p:cNvPr>
            <p:cNvGrpSpPr/>
            <p:nvPr/>
          </p:nvGrpSpPr>
          <p:grpSpPr>
            <a:xfrm>
              <a:off x="5296931" y="2744880"/>
              <a:ext cx="1565276" cy="1147853"/>
              <a:chOff x="4921249" y="2668680"/>
              <a:chExt cx="1565276" cy="1147853"/>
            </a:xfrm>
            <a:solidFill>
              <a:srgbClr val="0078D7"/>
            </a:solidFill>
          </p:grpSpPr>
          <p:sp>
            <p:nvSpPr>
              <p:cNvPr id="104" name="Freeform 58">
                <a:extLst>
                  <a:ext uri="{FF2B5EF4-FFF2-40B4-BE49-F238E27FC236}">
                    <a16:creationId xmlns:a16="http://schemas.microsoft.com/office/drawing/2014/main" id="{9A1EBC4A-7F45-4845-87FA-749700550D70}"/>
                  </a:ext>
                </a:extLst>
              </p:cNvPr>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05" name="Freeform 59">
                <a:extLst>
                  <a:ext uri="{FF2B5EF4-FFF2-40B4-BE49-F238E27FC236}">
                    <a16:creationId xmlns:a16="http://schemas.microsoft.com/office/drawing/2014/main" id="{055C3D63-B3D3-4AF8-B39D-26F0272A0FA4}"/>
                  </a:ext>
                </a:extLst>
              </p:cNvPr>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60">
                <a:extLst>
                  <a:ext uri="{FF2B5EF4-FFF2-40B4-BE49-F238E27FC236}">
                    <a16:creationId xmlns:a16="http://schemas.microsoft.com/office/drawing/2014/main" id="{5285FEEE-018B-4CB0-A62D-ACC36109A852}"/>
                  </a:ext>
                </a:extLst>
              </p:cNvPr>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43710077-A1FD-489F-913A-7B4E0BEF9DBD}"/>
                  </a:ext>
                </a:extLst>
              </p:cNvPr>
              <p:cNvGrpSpPr/>
              <p:nvPr/>
            </p:nvGrpSpPr>
            <p:grpSpPr>
              <a:xfrm flipH="1">
                <a:off x="5711824" y="2668680"/>
                <a:ext cx="774701" cy="1147853"/>
                <a:chOff x="4804567" y="2668680"/>
                <a:chExt cx="774701" cy="1147853"/>
              </a:xfrm>
              <a:grpFill/>
            </p:grpSpPr>
            <p:sp>
              <p:nvSpPr>
                <p:cNvPr id="108" name="Freeform 62">
                  <a:extLst>
                    <a:ext uri="{FF2B5EF4-FFF2-40B4-BE49-F238E27FC236}">
                      <a16:creationId xmlns:a16="http://schemas.microsoft.com/office/drawing/2014/main" id="{B84CF469-46E6-41DF-9EB2-DCEBE378D6EE}"/>
                    </a:ext>
                  </a:extLst>
                </p:cNvPr>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Freeform 63">
                  <a:extLst>
                    <a:ext uri="{FF2B5EF4-FFF2-40B4-BE49-F238E27FC236}">
                      <a16:creationId xmlns:a16="http://schemas.microsoft.com/office/drawing/2014/main" id="{73A1148B-8CD4-4AFF-AC26-FEEB9E8B73FB}"/>
                    </a:ext>
                  </a:extLst>
                </p:cNvPr>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110" name="Freeform 66">
              <a:extLst>
                <a:ext uri="{FF2B5EF4-FFF2-40B4-BE49-F238E27FC236}">
                  <a16:creationId xmlns:a16="http://schemas.microsoft.com/office/drawing/2014/main" id="{27084629-B0C3-4C62-B48C-2BAF0AEF6EB4}"/>
                </a:ext>
              </a:extLst>
            </p:cNvPr>
            <p:cNvSpPr>
              <a:spLocks/>
            </p:cNvSpPr>
            <p:nvPr/>
          </p:nvSpPr>
          <p:spPr bwMode="auto">
            <a:xfrm>
              <a:off x="10169119" y="2741221"/>
              <a:ext cx="1048497" cy="113069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rgbClr val="0078D7"/>
            </a:solidFill>
            <a:ln>
              <a:solidFill>
                <a:srgbClr val="0078D7"/>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cxnSp>
          <p:nvCxnSpPr>
            <p:cNvPr id="111" name="Straight Arrow Connector 110">
              <a:extLst>
                <a:ext uri="{FF2B5EF4-FFF2-40B4-BE49-F238E27FC236}">
                  <a16:creationId xmlns:a16="http://schemas.microsoft.com/office/drawing/2014/main" id="{AFDC52A5-833E-4B8E-BFD9-7402DEC10384}"/>
                </a:ext>
              </a:extLst>
            </p:cNvPr>
            <p:cNvCxnSpPr/>
            <p:nvPr/>
          </p:nvCxnSpPr>
          <p:spPr>
            <a:xfrm>
              <a:off x="4203700" y="3302000"/>
              <a:ext cx="1016000" cy="0"/>
            </a:xfrm>
            <a:prstGeom prst="straightConnector1">
              <a:avLst/>
            </a:prstGeom>
            <a:noFill/>
            <a:ln w="12700" cap="flat" cmpd="sng" algn="ctr">
              <a:solidFill>
                <a:srgbClr val="0078D7"/>
              </a:solidFill>
              <a:prstDash val="solid"/>
              <a:headEnd type="none"/>
              <a:tailEnd type="triangle" w="lg" len="med"/>
            </a:ln>
            <a:effectLst/>
          </p:spPr>
        </p:cxnSp>
        <p:cxnSp>
          <p:nvCxnSpPr>
            <p:cNvPr id="112" name="Straight Arrow Connector 111">
              <a:extLst>
                <a:ext uri="{FF2B5EF4-FFF2-40B4-BE49-F238E27FC236}">
                  <a16:creationId xmlns:a16="http://schemas.microsoft.com/office/drawing/2014/main" id="{7DA243C8-5F82-4AC3-B097-AC11A8ADDBAA}"/>
                </a:ext>
              </a:extLst>
            </p:cNvPr>
            <p:cNvCxnSpPr/>
            <p:nvPr/>
          </p:nvCxnSpPr>
          <p:spPr>
            <a:xfrm>
              <a:off x="6908800" y="3302000"/>
              <a:ext cx="1139038" cy="0"/>
            </a:xfrm>
            <a:prstGeom prst="straightConnector1">
              <a:avLst/>
            </a:prstGeom>
            <a:noFill/>
            <a:ln w="12700" cap="flat" cmpd="sng" algn="ctr">
              <a:solidFill>
                <a:srgbClr val="0078D7"/>
              </a:solidFill>
              <a:prstDash val="solid"/>
              <a:headEnd type="none"/>
              <a:tailEnd type="triangle" w="lg" len="med"/>
            </a:ln>
            <a:effectLst/>
          </p:spPr>
        </p:cxnSp>
        <p:cxnSp>
          <p:nvCxnSpPr>
            <p:cNvPr id="113" name="Straight Arrow Connector 112">
              <a:extLst>
                <a:ext uri="{FF2B5EF4-FFF2-40B4-BE49-F238E27FC236}">
                  <a16:creationId xmlns:a16="http://schemas.microsoft.com/office/drawing/2014/main" id="{0CC0217D-A6EE-4EE8-ADD5-FF1DF6153EC9}"/>
                </a:ext>
              </a:extLst>
            </p:cNvPr>
            <p:cNvCxnSpPr/>
            <p:nvPr/>
          </p:nvCxnSpPr>
          <p:spPr>
            <a:xfrm flipV="1">
              <a:off x="8961407" y="3302000"/>
              <a:ext cx="1054787" cy="10238"/>
            </a:xfrm>
            <a:prstGeom prst="straightConnector1">
              <a:avLst/>
            </a:prstGeom>
            <a:noFill/>
            <a:ln w="12700" cap="flat" cmpd="sng" algn="ctr">
              <a:solidFill>
                <a:srgbClr val="0078D7"/>
              </a:solidFill>
              <a:prstDash val="solid"/>
              <a:headEnd type="none"/>
              <a:tailEnd type="triangle" w="lg" len="med"/>
            </a:ln>
            <a:effectLst/>
          </p:spPr>
        </p:cxnSp>
        <p:cxnSp>
          <p:nvCxnSpPr>
            <p:cNvPr id="114" name="Elbow Connector 73">
              <a:extLst>
                <a:ext uri="{FF2B5EF4-FFF2-40B4-BE49-F238E27FC236}">
                  <a16:creationId xmlns:a16="http://schemas.microsoft.com/office/drawing/2014/main" id="{59CC5DDB-D888-4E78-B988-7D6BCE19B1A8}"/>
                </a:ext>
              </a:extLst>
            </p:cNvPr>
            <p:cNvCxnSpPr/>
            <p:nvPr/>
          </p:nvCxnSpPr>
          <p:spPr>
            <a:xfrm>
              <a:off x="6126798" y="4183380"/>
              <a:ext cx="4297633" cy="430858"/>
            </a:xfrm>
            <a:prstGeom prst="bentConnector3">
              <a:avLst>
                <a:gd name="adj1" fmla="val 12"/>
              </a:avLst>
            </a:prstGeom>
            <a:noFill/>
            <a:ln w="12700" cap="flat" cmpd="sng" algn="ctr">
              <a:solidFill>
                <a:srgbClr val="0078D7"/>
              </a:solidFill>
              <a:prstDash val="solid"/>
              <a:headEnd type="triangle" w="lg" len="med"/>
              <a:tailEnd type="triangle" w="lg" len="med"/>
            </a:ln>
            <a:effectLst/>
          </p:spPr>
        </p:cxnSp>
        <p:cxnSp>
          <p:nvCxnSpPr>
            <p:cNvPr id="115" name="Elbow Connector 74">
              <a:extLst>
                <a:ext uri="{FF2B5EF4-FFF2-40B4-BE49-F238E27FC236}">
                  <a16:creationId xmlns:a16="http://schemas.microsoft.com/office/drawing/2014/main" id="{30A05F68-27BE-481D-8F4A-39C912FDA668}"/>
                </a:ext>
              </a:extLst>
            </p:cNvPr>
            <p:cNvCxnSpPr/>
            <p:nvPr/>
          </p:nvCxnSpPr>
          <p:spPr>
            <a:xfrm>
              <a:off x="8994458" y="2034238"/>
              <a:ext cx="1797126" cy="588050"/>
            </a:xfrm>
            <a:prstGeom prst="bentConnector3">
              <a:avLst>
                <a:gd name="adj1" fmla="val 100033"/>
              </a:avLst>
            </a:prstGeom>
            <a:noFill/>
            <a:ln w="12700" cap="flat" cmpd="sng" algn="ctr">
              <a:solidFill>
                <a:srgbClr val="0078D7"/>
              </a:solidFill>
              <a:prstDash val="solid"/>
              <a:headEnd type="none"/>
              <a:tailEnd type="triangle" w="lg" len="med"/>
            </a:ln>
            <a:effectLst/>
          </p:spPr>
        </p:cxnSp>
        <p:sp>
          <p:nvSpPr>
            <p:cNvPr id="116" name="TextBox 115">
              <a:extLst>
                <a:ext uri="{FF2B5EF4-FFF2-40B4-BE49-F238E27FC236}">
                  <a16:creationId xmlns:a16="http://schemas.microsoft.com/office/drawing/2014/main" id="{E744FB78-47B0-4045-AA72-CCB9598885AE}"/>
                </a:ext>
              </a:extLst>
            </p:cNvPr>
            <p:cNvSpPr txBox="1"/>
            <p:nvPr/>
          </p:nvSpPr>
          <p:spPr>
            <a:xfrm>
              <a:off x="2797175" y="2428875"/>
              <a:ext cx="585032" cy="166199"/>
            </a:xfrm>
            <a:prstGeom prst="rect">
              <a:avLst/>
            </a:prstGeom>
            <a:noFill/>
          </p:spPr>
          <p:txBody>
            <a:bodyPr wrap="none" lIns="0" tIns="0" rIns="0" bIns="0" rtlCol="0">
              <a:spAutoFit/>
            </a:bodyPr>
            <a:lstStyle/>
            <a:p>
              <a:pPr latinLnBrk="0">
                <a:lnSpc>
                  <a:spcPct val="90000"/>
                </a:lnSpc>
                <a:spcAft>
                  <a:spcPts val="600"/>
                </a:spcAft>
                <a:defRPr/>
              </a:pPr>
              <a:r>
                <a:rPr lang="en-US" sz="1200" kern="0" dirty="0">
                  <a:solidFill>
                    <a:srgbClr val="0078D7"/>
                  </a:solidFill>
                  <a:latin typeface="Segoe UI"/>
                </a:rPr>
                <a:t>Power BI</a:t>
              </a:r>
            </a:p>
          </p:txBody>
        </p:sp>
        <p:sp>
          <p:nvSpPr>
            <p:cNvPr id="117" name="TextBox 116">
              <a:extLst>
                <a:ext uri="{FF2B5EF4-FFF2-40B4-BE49-F238E27FC236}">
                  <a16:creationId xmlns:a16="http://schemas.microsoft.com/office/drawing/2014/main" id="{2A6AC443-04B8-4B11-A286-D0A2D87A2488}"/>
                </a:ext>
              </a:extLst>
            </p:cNvPr>
            <p:cNvSpPr txBox="1"/>
            <p:nvPr/>
          </p:nvSpPr>
          <p:spPr>
            <a:xfrm>
              <a:off x="5663837" y="3949700"/>
              <a:ext cx="802847" cy="166199"/>
            </a:xfrm>
            <a:prstGeom prst="rect">
              <a:avLst/>
            </a:prstGeom>
            <a:noFill/>
          </p:spPr>
          <p:txBody>
            <a:bodyPr wrap="none" lIns="0" tIns="0" rIns="0" bIns="0" rtlCol="0">
              <a:spAutoFit/>
            </a:bodyPr>
            <a:lstStyle/>
            <a:p>
              <a:pPr algn="ctr" latinLnBrk="0">
                <a:lnSpc>
                  <a:spcPct val="90000"/>
                </a:lnSpc>
                <a:spcAft>
                  <a:spcPts val="600"/>
                </a:spcAft>
                <a:defRPr/>
              </a:pPr>
              <a:r>
                <a:rPr lang="en-US" sz="1200" kern="0" dirty="0">
                  <a:solidFill>
                    <a:srgbClr val="0078D7"/>
                  </a:solidFill>
                  <a:latin typeface="Segoe UI"/>
                </a:rPr>
                <a:t>App Service</a:t>
              </a:r>
            </a:p>
          </p:txBody>
        </p:sp>
        <p:sp>
          <p:nvSpPr>
            <p:cNvPr id="118" name="TextBox 117">
              <a:extLst>
                <a:ext uri="{FF2B5EF4-FFF2-40B4-BE49-F238E27FC236}">
                  <a16:creationId xmlns:a16="http://schemas.microsoft.com/office/drawing/2014/main" id="{DC2D01B2-B817-49F1-8B21-86844DB531F3}"/>
                </a:ext>
              </a:extLst>
            </p:cNvPr>
            <p:cNvSpPr txBox="1"/>
            <p:nvPr/>
          </p:nvSpPr>
          <p:spPr>
            <a:xfrm>
              <a:off x="8047838" y="3822350"/>
              <a:ext cx="942566" cy="166199"/>
            </a:xfrm>
            <a:prstGeom prst="rect">
              <a:avLst/>
            </a:prstGeom>
            <a:noFill/>
          </p:spPr>
          <p:txBody>
            <a:bodyPr wrap="none" lIns="0" tIns="0" rIns="0" bIns="0" rtlCol="0">
              <a:spAutoFit/>
            </a:bodyPr>
            <a:lstStyle/>
            <a:p>
              <a:pPr algn="ctr" latinLnBrk="0">
                <a:lnSpc>
                  <a:spcPct val="90000"/>
                </a:lnSpc>
                <a:spcAft>
                  <a:spcPts val="600"/>
                </a:spcAft>
                <a:defRPr/>
              </a:pPr>
              <a:r>
                <a:rPr lang="en-US" sz="1200" kern="0" dirty="0">
                  <a:solidFill>
                    <a:srgbClr val="0078D7"/>
                  </a:solidFill>
                  <a:latin typeface="Segoe UI"/>
                </a:rPr>
                <a:t>SQL Database</a:t>
              </a:r>
            </a:p>
          </p:txBody>
        </p:sp>
        <p:sp>
          <p:nvSpPr>
            <p:cNvPr id="119" name="TextBox 118">
              <a:extLst>
                <a:ext uri="{FF2B5EF4-FFF2-40B4-BE49-F238E27FC236}">
                  <a16:creationId xmlns:a16="http://schemas.microsoft.com/office/drawing/2014/main" id="{DD02D9B6-4E12-4638-BE0E-297522F47804}"/>
                </a:ext>
              </a:extLst>
            </p:cNvPr>
            <p:cNvSpPr txBox="1"/>
            <p:nvPr/>
          </p:nvSpPr>
          <p:spPr>
            <a:xfrm>
              <a:off x="10045191" y="3974054"/>
              <a:ext cx="1819150"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SQL Data Warehouse</a:t>
              </a:r>
            </a:p>
          </p:txBody>
        </p:sp>
        <p:sp>
          <p:nvSpPr>
            <p:cNvPr id="120" name="TextBox 119">
              <a:extLst>
                <a:ext uri="{FF2B5EF4-FFF2-40B4-BE49-F238E27FC236}">
                  <a16:creationId xmlns:a16="http://schemas.microsoft.com/office/drawing/2014/main" id="{B191CC7F-8B81-45AB-AA79-69A57DBAF644}"/>
                </a:ext>
              </a:extLst>
            </p:cNvPr>
            <p:cNvSpPr txBox="1"/>
            <p:nvPr/>
          </p:nvSpPr>
          <p:spPr>
            <a:xfrm>
              <a:off x="9748313" y="4874020"/>
              <a:ext cx="2086540"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Machine Learning</a:t>
              </a:r>
            </a:p>
          </p:txBody>
        </p:sp>
        <p:sp>
          <p:nvSpPr>
            <p:cNvPr id="121" name="TextBox 120">
              <a:extLst>
                <a:ext uri="{FF2B5EF4-FFF2-40B4-BE49-F238E27FC236}">
                  <a16:creationId xmlns:a16="http://schemas.microsoft.com/office/drawing/2014/main" id="{5CC228DE-A3B5-4816-9952-1FBFEB12403C}"/>
                </a:ext>
              </a:extLst>
            </p:cNvPr>
            <p:cNvSpPr txBox="1"/>
            <p:nvPr/>
          </p:nvSpPr>
          <p:spPr>
            <a:xfrm>
              <a:off x="8214203" y="2399994"/>
              <a:ext cx="609836"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Hadoop</a:t>
              </a:r>
            </a:p>
          </p:txBody>
        </p:sp>
        <p:sp>
          <p:nvSpPr>
            <p:cNvPr id="122" name="TextBox 121">
              <a:extLst>
                <a:ext uri="{FF2B5EF4-FFF2-40B4-BE49-F238E27FC236}">
                  <a16:creationId xmlns:a16="http://schemas.microsoft.com/office/drawing/2014/main" id="{38B2AB33-19DE-4DC2-A58D-3C8675491494}"/>
                </a:ext>
              </a:extLst>
            </p:cNvPr>
            <p:cNvSpPr txBox="1"/>
            <p:nvPr/>
          </p:nvSpPr>
          <p:spPr>
            <a:xfrm>
              <a:off x="7736655" y="4702648"/>
              <a:ext cx="1564932"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Intelligent App</a:t>
              </a:r>
            </a:p>
          </p:txBody>
        </p:sp>
        <p:grpSp>
          <p:nvGrpSpPr>
            <p:cNvPr id="123" name="Group 122">
              <a:extLst>
                <a:ext uri="{FF2B5EF4-FFF2-40B4-BE49-F238E27FC236}">
                  <a16:creationId xmlns:a16="http://schemas.microsoft.com/office/drawing/2014/main" id="{273BD375-3D1A-40E9-A741-2C2ABCB9E487}"/>
                </a:ext>
              </a:extLst>
            </p:cNvPr>
            <p:cNvGrpSpPr>
              <a:grpSpLocks noChangeAspect="1"/>
            </p:cNvGrpSpPr>
            <p:nvPr/>
          </p:nvGrpSpPr>
          <p:grpSpPr>
            <a:xfrm>
              <a:off x="10981568" y="3087948"/>
              <a:ext cx="642733" cy="787199"/>
              <a:chOff x="-3084513" y="3390510"/>
              <a:chExt cx="2716213" cy="3363913"/>
            </a:xfrm>
            <a:solidFill>
              <a:srgbClr val="0078D7"/>
            </a:solidFill>
          </p:grpSpPr>
          <p:sp>
            <p:nvSpPr>
              <p:cNvPr id="124" name="Freeform 40">
                <a:extLst>
                  <a:ext uri="{FF2B5EF4-FFF2-40B4-BE49-F238E27FC236}">
                    <a16:creationId xmlns:a16="http://schemas.microsoft.com/office/drawing/2014/main" id="{CBD7DB17-2902-48A1-9D33-17ED385B226D}"/>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125" name="Freeform 41">
                <a:extLst>
                  <a:ext uri="{FF2B5EF4-FFF2-40B4-BE49-F238E27FC236}">
                    <a16:creationId xmlns:a16="http://schemas.microsoft.com/office/drawing/2014/main" id="{B3FC2FE7-F3A9-4CC3-9BB9-60D1B08EA823}"/>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sp>
          <p:nvSpPr>
            <p:cNvPr id="126" name="Freeform 145">
              <a:extLst>
                <a:ext uri="{FF2B5EF4-FFF2-40B4-BE49-F238E27FC236}">
                  <a16:creationId xmlns:a16="http://schemas.microsoft.com/office/drawing/2014/main" id="{81455EAF-6BB2-447F-AE73-33487C91E031}"/>
                </a:ext>
              </a:extLst>
            </p:cNvPr>
            <p:cNvSpPr>
              <a:spLocks noChangeAspect="1"/>
            </p:cNvSpPr>
            <p:nvPr/>
          </p:nvSpPr>
          <p:spPr bwMode="auto">
            <a:xfrm flipH="1">
              <a:off x="10575566"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Freeform 146">
              <a:extLst>
                <a:ext uri="{FF2B5EF4-FFF2-40B4-BE49-F238E27FC236}">
                  <a16:creationId xmlns:a16="http://schemas.microsoft.com/office/drawing/2014/main" id="{01C6CA16-907D-4D52-AA94-A77AF0B83A4B}"/>
                </a:ext>
              </a:extLst>
            </p:cNvPr>
            <p:cNvSpPr>
              <a:spLocks noChangeAspect="1"/>
            </p:cNvSpPr>
            <p:nvPr/>
          </p:nvSpPr>
          <p:spPr bwMode="auto">
            <a:xfrm>
              <a:off x="8283635" y="1849438"/>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w="6350">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ndParaRPr>
            </a:p>
          </p:txBody>
        </p:sp>
        <p:grpSp>
          <p:nvGrpSpPr>
            <p:cNvPr id="128" name="Group 127">
              <a:extLst>
                <a:ext uri="{FF2B5EF4-FFF2-40B4-BE49-F238E27FC236}">
                  <a16:creationId xmlns:a16="http://schemas.microsoft.com/office/drawing/2014/main" id="{8FB4D8CC-A0F4-426F-8A6C-F7FA4E74B489}"/>
                </a:ext>
              </a:extLst>
            </p:cNvPr>
            <p:cNvGrpSpPr>
              <a:grpSpLocks noChangeAspect="1"/>
            </p:cNvGrpSpPr>
            <p:nvPr/>
          </p:nvGrpSpPr>
          <p:grpSpPr>
            <a:xfrm>
              <a:off x="8214203" y="2955231"/>
              <a:ext cx="642733" cy="787199"/>
              <a:chOff x="-3084513" y="3390510"/>
              <a:chExt cx="2716213" cy="3363913"/>
            </a:xfrm>
            <a:solidFill>
              <a:srgbClr val="0078D7"/>
            </a:solidFill>
          </p:grpSpPr>
          <p:sp>
            <p:nvSpPr>
              <p:cNvPr id="129" name="Freeform 40">
                <a:extLst>
                  <a:ext uri="{FF2B5EF4-FFF2-40B4-BE49-F238E27FC236}">
                    <a16:creationId xmlns:a16="http://schemas.microsoft.com/office/drawing/2014/main" id="{8D1203F8-D49B-495C-8968-DD6A37493960}"/>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130" name="Freeform 41">
                <a:extLst>
                  <a:ext uri="{FF2B5EF4-FFF2-40B4-BE49-F238E27FC236}">
                    <a16:creationId xmlns:a16="http://schemas.microsoft.com/office/drawing/2014/main" id="{C97880D5-5121-4015-942C-1FDD14632D81}"/>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grpSp>
      <p:grpSp>
        <p:nvGrpSpPr>
          <p:cNvPr id="134" name="Group 133">
            <a:extLst>
              <a:ext uri="{FF2B5EF4-FFF2-40B4-BE49-F238E27FC236}">
                <a16:creationId xmlns:a16="http://schemas.microsoft.com/office/drawing/2014/main" id="{B7F271D3-289E-4F68-9363-7742887AAA91}"/>
              </a:ext>
            </a:extLst>
          </p:cNvPr>
          <p:cNvGrpSpPr/>
          <p:nvPr/>
        </p:nvGrpSpPr>
        <p:grpSpPr>
          <a:xfrm>
            <a:off x="1271250" y="5260441"/>
            <a:ext cx="9649501" cy="947952"/>
            <a:chOff x="2214694" y="5581573"/>
            <a:chExt cx="9649501" cy="947952"/>
          </a:xfrm>
        </p:grpSpPr>
        <p:sp>
          <p:nvSpPr>
            <p:cNvPr id="135" name="TextBox 134">
              <a:extLst>
                <a:ext uri="{FF2B5EF4-FFF2-40B4-BE49-F238E27FC236}">
                  <a16:creationId xmlns:a16="http://schemas.microsoft.com/office/drawing/2014/main" id="{801A0B6B-F202-4C12-8142-E66B54AAC9BB}"/>
                </a:ext>
              </a:extLst>
            </p:cNvPr>
            <p:cNvSpPr txBox="1"/>
            <p:nvPr/>
          </p:nvSpPr>
          <p:spPr>
            <a:xfrm>
              <a:off x="2214694" y="5581573"/>
              <a:ext cx="5114992"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Petabyte scale with massively parallel processing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Independent scaling of compute and storage—in seconds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Transact-SQL queries across relational and non-relational data</a:t>
              </a:r>
            </a:p>
          </p:txBody>
        </p:sp>
        <p:sp>
          <p:nvSpPr>
            <p:cNvPr id="136" name="TextBox 135">
              <a:extLst>
                <a:ext uri="{FF2B5EF4-FFF2-40B4-BE49-F238E27FC236}">
                  <a16:creationId xmlns:a16="http://schemas.microsoft.com/office/drawing/2014/main" id="{080A6FE3-88DE-4B65-AA0F-6BEC8470EB66}"/>
                </a:ext>
              </a:extLst>
            </p:cNvPr>
            <p:cNvSpPr txBox="1"/>
            <p:nvPr/>
          </p:nvSpPr>
          <p:spPr>
            <a:xfrm>
              <a:off x="7151925" y="5590585"/>
              <a:ext cx="4712270" cy="871008"/>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Full enterprise-class SQL Server experience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Works seamlessly with Power BI, Machine Learning, HDInsight, and Data Factory</a:t>
              </a:r>
            </a:p>
          </p:txBody>
        </p:sp>
      </p:grpSp>
    </p:spTree>
    <p:extLst>
      <p:ext uri="{BB962C8B-B14F-4D97-AF65-F5344CB8AC3E}">
        <p14:creationId xmlns:p14="http://schemas.microsoft.com/office/powerpoint/2010/main" val="1098498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Big data analytics made easy</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Process data</a:t>
            </a:r>
          </a:p>
        </p:txBody>
      </p:sp>
      <p:grpSp>
        <p:nvGrpSpPr>
          <p:cNvPr id="3" name="Group 2">
            <a:extLst>
              <a:ext uri="{FF2B5EF4-FFF2-40B4-BE49-F238E27FC236}">
                <a16:creationId xmlns:a16="http://schemas.microsoft.com/office/drawing/2014/main" id="{4CF30417-92C0-4462-8774-1E70C06D25FE}"/>
              </a:ext>
            </a:extLst>
          </p:cNvPr>
          <p:cNvGrpSpPr/>
          <p:nvPr/>
        </p:nvGrpSpPr>
        <p:grpSpPr>
          <a:xfrm>
            <a:off x="1131352" y="1441893"/>
            <a:ext cx="9929296" cy="3479672"/>
            <a:chOff x="2323915" y="1441893"/>
            <a:chExt cx="9929296" cy="3479672"/>
          </a:xfrm>
        </p:grpSpPr>
        <p:grpSp>
          <p:nvGrpSpPr>
            <p:cNvPr id="94" name="Group 93">
              <a:extLst>
                <a:ext uri="{FF2B5EF4-FFF2-40B4-BE49-F238E27FC236}">
                  <a16:creationId xmlns:a16="http://schemas.microsoft.com/office/drawing/2014/main" id="{5198FB12-752D-4A36-BF96-05B7FBD5B96D}"/>
                </a:ext>
              </a:extLst>
            </p:cNvPr>
            <p:cNvGrpSpPr/>
            <p:nvPr/>
          </p:nvGrpSpPr>
          <p:grpSpPr>
            <a:xfrm>
              <a:off x="2716565" y="1441893"/>
              <a:ext cx="9221608" cy="1957618"/>
              <a:chOff x="376569" y="1750827"/>
              <a:chExt cx="10664459" cy="2263914"/>
            </a:xfrm>
          </p:grpSpPr>
          <p:pic>
            <p:nvPicPr>
              <p:cNvPr id="95" name="Picture 94">
                <a:extLst>
                  <a:ext uri="{FF2B5EF4-FFF2-40B4-BE49-F238E27FC236}">
                    <a16:creationId xmlns:a16="http://schemas.microsoft.com/office/drawing/2014/main" id="{65247A16-1A07-4972-9F65-990F252FE3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96" name="TextBox 95">
                <a:extLst>
                  <a:ext uri="{FF2B5EF4-FFF2-40B4-BE49-F238E27FC236}">
                    <a16:creationId xmlns:a16="http://schemas.microsoft.com/office/drawing/2014/main" id="{3199FA3F-5B5C-4EA8-A185-AF5168B37463}"/>
                  </a:ext>
                </a:extLst>
              </p:cNvPr>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100" name="Right Brace 99">
                <a:extLst>
                  <a:ext uri="{FF2B5EF4-FFF2-40B4-BE49-F238E27FC236}">
                    <a16:creationId xmlns:a16="http://schemas.microsoft.com/office/drawing/2014/main" id="{3A60B686-0536-4801-BC58-7BF60B7155C3}"/>
                  </a:ext>
                </a:extLst>
              </p:cNvPr>
              <p:cNvSpPr/>
              <p:nvPr/>
            </p:nvSpPr>
            <p:spPr>
              <a:xfrm rot="16200000">
                <a:off x="5482403" y="-1543884"/>
                <a:ext cx="452791" cy="10664459"/>
              </a:xfrm>
              <a:prstGeom prst="rightBrace">
                <a:avLst>
                  <a:gd name="adj1" fmla="val 285424"/>
                  <a:gd name="adj2" fmla="val 50000"/>
                </a:avLst>
              </a:prstGeom>
              <a:noFill/>
              <a:ln w="44450" cap="flat" cmpd="sng" algn="ctr">
                <a:solidFill>
                  <a:srgbClr val="0072C6"/>
                </a:solidFill>
                <a:prstDash val="sys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B9D1B241-A38B-418B-9549-0041AD7F5E46}"/>
                </a:ext>
              </a:extLst>
            </p:cNvPr>
            <p:cNvSpPr txBox="1"/>
            <p:nvPr/>
          </p:nvSpPr>
          <p:spPr>
            <a:xfrm>
              <a:off x="2323915"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102" name="TextBox 101">
              <a:extLst>
                <a:ext uri="{FF2B5EF4-FFF2-40B4-BE49-F238E27FC236}">
                  <a16:creationId xmlns:a16="http://schemas.microsoft.com/office/drawing/2014/main" id="{2A2F1389-8C4A-4282-9370-3939B15127C5}"/>
                </a:ext>
              </a:extLst>
            </p:cNvPr>
            <p:cNvSpPr txBox="1"/>
            <p:nvPr/>
          </p:nvSpPr>
          <p:spPr>
            <a:xfrm>
              <a:off x="4279881"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103" name="TextBox 102">
              <a:extLst>
                <a:ext uri="{FF2B5EF4-FFF2-40B4-BE49-F238E27FC236}">
                  <a16:creationId xmlns:a16="http://schemas.microsoft.com/office/drawing/2014/main" id="{A51C9D30-12CD-4072-A9DC-96CC4376C2B0}"/>
                </a:ext>
              </a:extLst>
            </p:cNvPr>
            <p:cNvSpPr txBox="1"/>
            <p:nvPr/>
          </p:nvSpPr>
          <p:spPr>
            <a:xfrm>
              <a:off x="8191813"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104" name="TextBox 103">
              <a:extLst>
                <a:ext uri="{FF2B5EF4-FFF2-40B4-BE49-F238E27FC236}">
                  <a16:creationId xmlns:a16="http://schemas.microsoft.com/office/drawing/2014/main" id="{EE2A60EA-0F1F-42DE-8C44-C78B6171B111}"/>
                </a:ext>
              </a:extLst>
            </p:cNvPr>
            <p:cNvSpPr txBox="1"/>
            <p:nvPr/>
          </p:nvSpPr>
          <p:spPr>
            <a:xfrm>
              <a:off x="6235847"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105" name="TextBox 104">
              <a:extLst>
                <a:ext uri="{FF2B5EF4-FFF2-40B4-BE49-F238E27FC236}">
                  <a16:creationId xmlns:a16="http://schemas.microsoft.com/office/drawing/2014/main" id="{7E97EEC1-9818-4A48-9D44-1DB5C2978963}"/>
                </a:ext>
              </a:extLst>
            </p:cNvPr>
            <p:cNvSpPr txBox="1"/>
            <p:nvPr/>
          </p:nvSpPr>
          <p:spPr>
            <a:xfrm>
              <a:off x="10147779"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106" name="Picture 105">
              <a:extLst>
                <a:ext uri="{FF2B5EF4-FFF2-40B4-BE49-F238E27FC236}">
                  <a16:creationId xmlns:a16="http://schemas.microsoft.com/office/drawing/2014/main" id="{8C563E08-5803-40CB-8FDB-3CBDD7E505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0171" y="3421334"/>
              <a:ext cx="968715" cy="968715"/>
            </a:xfrm>
            <a:prstGeom prst="rect">
              <a:avLst/>
            </a:prstGeom>
          </p:spPr>
        </p:pic>
        <p:pic>
          <p:nvPicPr>
            <p:cNvPr id="107" name="Picture 106">
              <a:extLst>
                <a:ext uri="{FF2B5EF4-FFF2-40B4-BE49-F238E27FC236}">
                  <a16:creationId xmlns:a16="http://schemas.microsoft.com/office/drawing/2014/main" id="{F4B53DAA-35F8-45D2-A75F-E22E130DFF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3271" y="3613407"/>
              <a:ext cx="845937" cy="845937"/>
            </a:xfrm>
            <a:prstGeom prst="rect">
              <a:avLst/>
            </a:prstGeom>
            <a:noFill/>
          </p:spPr>
        </p:pic>
        <p:grpSp>
          <p:nvGrpSpPr>
            <p:cNvPr id="108" name="Group 107">
              <a:extLst>
                <a:ext uri="{FF2B5EF4-FFF2-40B4-BE49-F238E27FC236}">
                  <a16:creationId xmlns:a16="http://schemas.microsoft.com/office/drawing/2014/main" id="{20F0767E-2C35-42C2-9C99-ABED76F8C34E}"/>
                </a:ext>
              </a:extLst>
            </p:cNvPr>
            <p:cNvGrpSpPr>
              <a:grpSpLocks noChangeAspect="1"/>
            </p:cNvGrpSpPr>
            <p:nvPr/>
          </p:nvGrpSpPr>
          <p:grpSpPr>
            <a:xfrm>
              <a:off x="6969786" y="3606841"/>
              <a:ext cx="640080" cy="640080"/>
              <a:chOff x="4636526" y="2224884"/>
              <a:chExt cx="240061" cy="240061"/>
            </a:xfrm>
          </p:grpSpPr>
          <p:sp>
            <p:nvSpPr>
              <p:cNvPr id="109" name="Rounded Rectangle 179">
                <a:extLst>
                  <a:ext uri="{FF2B5EF4-FFF2-40B4-BE49-F238E27FC236}">
                    <a16:creationId xmlns:a16="http://schemas.microsoft.com/office/drawing/2014/main" id="{EB833FBF-0562-40BE-B948-E976C6EF106A}"/>
                  </a:ext>
                </a:extLst>
              </p:cNvPr>
              <p:cNvSpPr/>
              <p:nvPr/>
            </p:nvSpPr>
            <p:spPr bwMode="auto">
              <a:xfrm>
                <a:off x="4636526" y="2224884"/>
                <a:ext cx="240061" cy="240061"/>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D412605B-7482-4164-BDFD-0DC529240C44}"/>
                  </a:ext>
                </a:extLst>
              </p:cNvPr>
              <p:cNvSpPr/>
              <p:nvPr/>
            </p:nvSpPr>
            <p:spPr bwMode="auto">
              <a:xfrm>
                <a:off x="4664864" y="225247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2E74FF60-52EC-4448-885C-D9AF693F2B28}"/>
                  </a:ext>
                </a:extLst>
              </p:cNvPr>
              <p:cNvSpPr/>
              <p:nvPr/>
            </p:nvSpPr>
            <p:spPr bwMode="auto">
              <a:xfrm>
                <a:off x="4767810" y="225247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EADC3B5-969C-4DFE-806B-CEA749B9E7A4}"/>
                  </a:ext>
                </a:extLst>
              </p:cNvPr>
              <p:cNvSpPr/>
              <p:nvPr/>
            </p:nvSpPr>
            <p:spPr bwMode="auto">
              <a:xfrm>
                <a:off x="4715153" y="225276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24294407-DD3C-4DEB-8251-2697BC3F7373}"/>
                  </a:ext>
                </a:extLst>
              </p:cNvPr>
              <p:cNvSpPr/>
              <p:nvPr/>
            </p:nvSpPr>
            <p:spPr bwMode="auto">
              <a:xfrm>
                <a:off x="4818100" y="225276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2A88FCF8-1D62-4D74-B49A-66F64FC1588E}"/>
                  </a:ext>
                </a:extLst>
              </p:cNvPr>
              <p:cNvSpPr/>
              <p:nvPr/>
            </p:nvSpPr>
            <p:spPr bwMode="auto">
              <a:xfrm>
                <a:off x="4664864" y="236267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FFA5E045-8E03-4E85-9EF0-B8CAA2C2BE9C}"/>
                  </a:ext>
                </a:extLst>
              </p:cNvPr>
              <p:cNvSpPr/>
              <p:nvPr/>
            </p:nvSpPr>
            <p:spPr bwMode="auto">
              <a:xfrm>
                <a:off x="4767810" y="236267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F5FB6D2C-D0BD-41C1-8FDC-7AF95705F986}"/>
                  </a:ext>
                </a:extLst>
              </p:cNvPr>
              <p:cNvSpPr/>
              <p:nvPr/>
            </p:nvSpPr>
            <p:spPr bwMode="auto">
              <a:xfrm>
                <a:off x="4715153" y="2362963"/>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A455775E-B47B-4784-9964-BCDE5DED8416}"/>
                  </a:ext>
                </a:extLst>
              </p:cNvPr>
              <p:cNvSpPr/>
              <p:nvPr/>
            </p:nvSpPr>
            <p:spPr bwMode="auto">
              <a:xfrm>
                <a:off x="4818100" y="2362963"/>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C8BC2BB5-F9A4-4EF6-8795-3EC9924A7E0A}"/>
                  </a:ext>
                </a:extLst>
              </p:cNvPr>
              <p:cNvSpPr/>
              <p:nvPr/>
            </p:nvSpPr>
            <p:spPr bwMode="auto">
              <a:xfrm>
                <a:off x="4717807" y="241536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BD94F89-A395-4B27-8231-4FB1576E315F}"/>
                  </a:ext>
                </a:extLst>
              </p:cNvPr>
              <p:cNvSpPr/>
              <p:nvPr/>
            </p:nvSpPr>
            <p:spPr bwMode="auto">
              <a:xfrm>
                <a:off x="4820754" y="241536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E5D7F3AD-E975-48F4-9480-CB20D67B94A0}"/>
                  </a:ext>
                </a:extLst>
              </p:cNvPr>
              <p:cNvSpPr/>
              <p:nvPr/>
            </p:nvSpPr>
            <p:spPr bwMode="auto">
              <a:xfrm>
                <a:off x="4665150" y="241565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8D2A96D9-E083-481F-9B40-5FD8D803419C}"/>
                  </a:ext>
                </a:extLst>
              </p:cNvPr>
              <p:cNvSpPr/>
              <p:nvPr/>
            </p:nvSpPr>
            <p:spPr bwMode="auto">
              <a:xfrm>
                <a:off x="4768098" y="241565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EC80F99-5669-46A2-A630-06E782F67293}"/>
                  </a:ext>
                </a:extLst>
              </p:cNvPr>
              <p:cNvSpPr/>
              <p:nvPr/>
            </p:nvSpPr>
            <p:spPr bwMode="auto">
              <a:xfrm>
                <a:off x="4717807" y="230034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1A8FC47-7E80-4385-9487-FB24F2C17F8C}"/>
                  </a:ext>
                </a:extLst>
              </p:cNvPr>
              <p:cNvSpPr/>
              <p:nvPr/>
            </p:nvSpPr>
            <p:spPr bwMode="auto">
              <a:xfrm>
                <a:off x="4820754" y="230034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AC654CC-24D9-49FB-BA88-A1014C537053}"/>
                  </a:ext>
                </a:extLst>
              </p:cNvPr>
              <p:cNvSpPr/>
              <p:nvPr/>
            </p:nvSpPr>
            <p:spPr bwMode="auto">
              <a:xfrm>
                <a:off x="4665150" y="2300634"/>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BF963845-06C6-4944-8726-8FE4E1602DDD}"/>
                  </a:ext>
                </a:extLst>
              </p:cNvPr>
              <p:cNvSpPr/>
              <p:nvPr/>
            </p:nvSpPr>
            <p:spPr bwMode="auto">
              <a:xfrm>
                <a:off x="4768098" y="2300634"/>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6" name="Freeform 200">
              <a:extLst>
                <a:ext uri="{FF2B5EF4-FFF2-40B4-BE49-F238E27FC236}">
                  <a16:creationId xmlns:a16="http://schemas.microsoft.com/office/drawing/2014/main" id="{0F5395A9-63A6-4B7B-B077-D4F75F7EF70F}"/>
                </a:ext>
              </a:extLst>
            </p:cNvPr>
            <p:cNvSpPr>
              <a:spLocks noChangeAspect="1"/>
            </p:cNvSpPr>
            <p:nvPr/>
          </p:nvSpPr>
          <p:spPr bwMode="auto">
            <a:xfrm>
              <a:off x="2716565" y="3382475"/>
              <a:ext cx="885519" cy="954938"/>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rgbClr val="0078D7"/>
            </a:solidFill>
            <a:ln>
              <a:solidFill>
                <a:srgbClr val="0078D7"/>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nvGrpSpPr>
            <p:cNvPr id="127" name="Group 126">
              <a:extLst>
                <a:ext uri="{FF2B5EF4-FFF2-40B4-BE49-F238E27FC236}">
                  <a16:creationId xmlns:a16="http://schemas.microsoft.com/office/drawing/2014/main" id="{8B56C731-140E-4395-8499-E08B472A129E}"/>
                </a:ext>
              </a:extLst>
            </p:cNvPr>
            <p:cNvGrpSpPr>
              <a:grpSpLocks noChangeAspect="1"/>
            </p:cNvGrpSpPr>
            <p:nvPr/>
          </p:nvGrpSpPr>
          <p:grpSpPr>
            <a:xfrm>
              <a:off x="3529014" y="3675810"/>
              <a:ext cx="542827" cy="664837"/>
              <a:chOff x="-3084513" y="3390510"/>
              <a:chExt cx="2716213" cy="3363913"/>
            </a:xfrm>
            <a:solidFill>
              <a:srgbClr val="0078D7"/>
            </a:solidFill>
          </p:grpSpPr>
          <p:sp>
            <p:nvSpPr>
              <p:cNvPr id="128" name="Freeform 40">
                <a:extLst>
                  <a:ext uri="{FF2B5EF4-FFF2-40B4-BE49-F238E27FC236}">
                    <a16:creationId xmlns:a16="http://schemas.microsoft.com/office/drawing/2014/main" id="{C8CD1435-4505-486D-A014-B8694786DC58}"/>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129" name="Freeform 41">
                <a:extLst>
                  <a:ext uri="{FF2B5EF4-FFF2-40B4-BE49-F238E27FC236}">
                    <a16:creationId xmlns:a16="http://schemas.microsoft.com/office/drawing/2014/main" id="{0088AC6F-C0B7-43C8-84B6-2E1C1A36A92B}"/>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pic>
          <p:nvPicPr>
            <p:cNvPr id="130" name="Picture 129">
              <a:extLst>
                <a:ext uri="{FF2B5EF4-FFF2-40B4-BE49-F238E27FC236}">
                  <a16:creationId xmlns:a16="http://schemas.microsoft.com/office/drawing/2014/main" id="{93AE9383-C8D8-40BA-9660-09ED474BF9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77526" y="3585259"/>
              <a:ext cx="845937" cy="845937"/>
            </a:xfrm>
            <a:prstGeom prst="rect">
              <a:avLst/>
            </a:prstGeom>
            <a:noFill/>
          </p:spPr>
        </p:pic>
      </p:grpSp>
      <p:grpSp>
        <p:nvGrpSpPr>
          <p:cNvPr id="131" name="Group 130">
            <a:extLst>
              <a:ext uri="{FF2B5EF4-FFF2-40B4-BE49-F238E27FC236}">
                <a16:creationId xmlns:a16="http://schemas.microsoft.com/office/drawing/2014/main" id="{2C0A9E35-AF2D-4D5B-9238-9969B6F5C08D}"/>
              </a:ext>
            </a:extLst>
          </p:cNvPr>
          <p:cNvGrpSpPr/>
          <p:nvPr/>
        </p:nvGrpSpPr>
        <p:grpSpPr>
          <a:xfrm>
            <a:off x="612389" y="5273858"/>
            <a:ext cx="10967222" cy="1191095"/>
            <a:chOff x="2194921" y="5407808"/>
            <a:chExt cx="10967222" cy="1191095"/>
          </a:xfrm>
        </p:grpSpPr>
        <p:sp>
          <p:nvSpPr>
            <p:cNvPr id="132" name="TextBox 131">
              <a:extLst>
                <a:ext uri="{FF2B5EF4-FFF2-40B4-BE49-F238E27FC236}">
                  <a16:creationId xmlns:a16="http://schemas.microsoft.com/office/drawing/2014/main" id="{9CA10490-1C43-4488-8EC1-69CFFDCF9B96}"/>
                </a:ext>
              </a:extLst>
            </p:cNvPr>
            <p:cNvSpPr txBox="1"/>
            <p:nvPr/>
          </p:nvSpPr>
          <p:spPr>
            <a:xfrm>
              <a:off x="2194921" y="5407808"/>
              <a:ext cx="4907093"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Analyze data of any kind and size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Develop faster, debug and optimize smarter</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Interactively explore patterns in your data</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No learning curve—use U-SQL, Spark, Hive, </a:t>
              </a:r>
              <a:r>
                <a:rPr lang="en-US" sz="1200" kern="0" dirty="0" err="1">
                  <a:latin typeface="Segoe UI"/>
                </a:rPr>
                <a:t>HBase</a:t>
              </a:r>
              <a:r>
                <a:rPr lang="en-US" sz="1200" kern="0" dirty="0">
                  <a:latin typeface="Segoe UI"/>
                </a:rPr>
                <a:t> and Storm</a:t>
              </a:r>
            </a:p>
          </p:txBody>
        </p:sp>
        <p:sp>
          <p:nvSpPr>
            <p:cNvPr id="133" name="TextBox 132">
              <a:extLst>
                <a:ext uri="{FF2B5EF4-FFF2-40B4-BE49-F238E27FC236}">
                  <a16:creationId xmlns:a16="http://schemas.microsoft.com/office/drawing/2014/main" id="{81E7CA80-F9BC-497B-97F8-C574E6F22A87}"/>
                </a:ext>
              </a:extLst>
            </p:cNvPr>
            <p:cNvSpPr txBox="1"/>
            <p:nvPr/>
          </p:nvSpPr>
          <p:spPr>
            <a:xfrm>
              <a:off x="7234340" y="5407808"/>
              <a:ext cx="5927803"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Managed and supported with an enterprise-grade SLA</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Dynamically scales to match your business priorities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Enterprise-grade security with Azure Active Directory</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Built on YARN, designed for the cloud</a:t>
              </a:r>
            </a:p>
          </p:txBody>
        </p:sp>
      </p:grpSp>
    </p:spTree>
    <p:extLst>
      <p:ext uri="{BB962C8B-B14F-4D97-AF65-F5344CB8AC3E}">
        <p14:creationId xmlns:p14="http://schemas.microsoft.com/office/powerpoint/2010/main" val="2608373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3302149285"/>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1482213024"/>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2833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pic>
        <p:nvPicPr>
          <p:cNvPr id="15" name="Content Placeholder 6">
            <a:extLst>
              <a:ext uri="{FF2B5EF4-FFF2-40B4-BE49-F238E27FC236}">
                <a16:creationId xmlns:a16="http://schemas.microsoft.com/office/drawing/2014/main" id="{B432B88B-57F1-4481-962E-A27B401E1338}"/>
              </a:ext>
            </a:extLst>
          </p:cNvPr>
          <p:cNvPicPr>
            <a:picLocks noGrp="1" noChangeAspect="1"/>
          </p:cNvPicPr>
          <p:nvPr>
            <p:ph idx="1"/>
          </p:nvPr>
        </p:nvPicPr>
        <p:blipFill>
          <a:blip r:embed="rId3"/>
          <a:stretch>
            <a:fillRect/>
          </a:stretch>
        </p:blipFill>
        <p:spPr>
          <a:xfrm>
            <a:off x="1710103" y="1212850"/>
            <a:ext cx="8771795" cy="5197475"/>
          </a:xfrm>
          <a:prstGeom prst="rect">
            <a:avLst/>
          </a:prstGeom>
        </p:spPr>
      </p:pic>
    </p:spTree>
    <p:extLst>
      <p:ext uri="{BB962C8B-B14F-4D97-AF65-F5344CB8AC3E}">
        <p14:creationId xmlns:p14="http://schemas.microsoft.com/office/powerpoint/2010/main" val="3910724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Machine Learning</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grpSp>
        <p:nvGrpSpPr>
          <p:cNvPr id="2" name="Group 1">
            <a:extLst>
              <a:ext uri="{FF2B5EF4-FFF2-40B4-BE49-F238E27FC236}">
                <a16:creationId xmlns:a16="http://schemas.microsoft.com/office/drawing/2014/main" id="{7861F95F-3ACB-4FCB-9623-B4AC4FDB7EFC}"/>
              </a:ext>
            </a:extLst>
          </p:cNvPr>
          <p:cNvGrpSpPr/>
          <p:nvPr/>
        </p:nvGrpSpPr>
        <p:grpSpPr>
          <a:xfrm>
            <a:off x="1437290" y="1647872"/>
            <a:ext cx="9317420" cy="3412424"/>
            <a:chOff x="2452020" y="1647872"/>
            <a:chExt cx="9317420" cy="3412424"/>
          </a:xfrm>
        </p:grpSpPr>
        <p:pic>
          <p:nvPicPr>
            <p:cNvPr id="6" name="Picture 5">
              <a:extLst>
                <a:ext uri="{FF2B5EF4-FFF2-40B4-BE49-F238E27FC236}">
                  <a16:creationId xmlns:a16="http://schemas.microsoft.com/office/drawing/2014/main" id="{5DBAC2BE-325F-4B31-944D-009B42E28C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115" y="1647872"/>
              <a:ext cx="5368325" cy="3412424"/>
            </a:xfrm>
            <a:prstGeom prst="rect">
              <a:avLst/>
            </a:prstGeom>
            <a:ln w="6350">
              <a:solidFill>
                <a:schemeClr val="accent1"/>
              </a:solidFill>
            </a:ln>
          </p:spPr>
        </p:pic>
        <p:pic>
          <p:nvPicPr>
            <p:cNvPr id="7" name="Picture 6">
              <a:extLst>
                <a:ext uri="{FF2B5EF4-FFF2-40B4-BE49-F238E27FC236}">
                  <a16:creationId xmlns:a16="http://schemas.microsoft.com/office/drawing/2014/main" id="{FDFB21E1-7A42-41AB-8273-BECC62F938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2020" y="1647872"/>
              <a:ext cx="3732700" cy="3405136"/>
            </a:xfrm>
            <a:prstGeom prst="rect">
              <a:avLst/>
            </a:prstGeom>
            <a:ln w="6350">
              <a:solidFill>
                <a:schemeClr val="accent1"/>
              </a:solidFill>
            </a:ln>
          </p:spPr>
        </p:pic>
      </p:grpSp>
      <p:sp>
        <p:nvSpPr>
          <p:cNvPr id="13" name="TextBox 12">
            <a:extLst>
              <a:ext uri="{FF2B5EF4-FFF2-40B4-BE49-F238E27FC236}">
                <a16:creationId xmlns:a16="http://schemas.microsoft.com/office/drawing/2014/main" id="{E5717A1F-E16E-4B3F-9C12-90F641341B25}"/>
              </a:ext>
            </a:extLst>
          </p:cNvPr>
          <p:cNvSpPr txBox="1"/>
          <p:nvPr/>
        </p:nvSpPr>
        <p:spPr>
          <a:xfrm>
            <a:off x="1081127" y="5275443"/>
            <a:ext cx="10029747" cy="1114151"/>
          </a:xfrm>
          <a:prstGeom prst="rect">
            <a:avLst/>
          </a:prstGeom>
          <a:noFill/>
        </p:spPr>
        <p:txBody>
          <a:bodyPr wrap="square" lIns="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Simple, scalable, cutting edge. A fully managed cloud service that enables you to easily build, deploy, and share predictive analytics solutions.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Deploy in minutes. Azure Machine Learning means business. You can deploy your model into production as a web service that can be called from any device, anywhere and that can use any data source. </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Publish, share, monetize. Share your solution with the world in the Gallery or on the Azure Marketplace.</a:t>
            </a:r>
          </a:p>
        </p:txBody>
      </p:sp>
    </p:spTree>
    <p:extLst>
      <p:ext uri="{BB962C8B-B14F-4D97-AF65-F5344CB8AC3E}">
        <p14:creationId xmlns:p14="http://schemas.microsoft.com/office/powerpoint/2010/main" val="420661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HDInsight Spark</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pic>
        <p:nvPicPr>
          <p:cNvPr id="4" name="Picture 3">
            <a:extLst>
              <a:ext uri="{FF2B5EF4-FFF2-40B4-BE49-F238E27FC236}">
                <a16:creationId xmlns:a16="http://schemas.microsoft.com/office/drawing/2014/main" id="{41C8897B-21F7-46DF-8840-5BC981DE5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813" y="1631626"/>
            <a:ext cx="5080261" cy="2883048"/>
          </a:xfrm>
          <a:prstGeom prst="rect">
            <a:avLst/>
          </a:prstGeom>
        </p:spPr>
      </p:pic>
      <p:pic>
        <p:nvPicPr>
          <p:cNvPr id="8" name="Picture 7">
            <a:extLst>
              <a:ext uri="{FF2B5EF4-FFF2-40B4-BE49-F238E27FC236}">
                <a16:creationId xmlns:a16="http://schemas.microsoft.com/office/drawing/2014/main" id="{B7D933ED-B8C3-47EC-B555-956809F01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186" y="1631626"/>
            <a:ext cx="4174784" cy="4472983"/>
          </a:xfrm>
          <a:prstGeom prst="rect">
            <a:avLst/>
          </a:prstGeom>
        </p:spPr>
      </p:pic>
      <p:pic>
        <p:nvPicPr>
          <p:cNvPr id="15" name="Picture 14">
            <a:extLst>
              <a:ext uri="{FF2B5EF4-FFF2-40B4-BE49-F238E27FC236}">
                <a16:creationId xmlns:a16="http://schemas.microsoft.com/office/drawing/2014/main" id="{206D3572-E4B6-4779-8461-FAB55E8AB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813" y="5031404"/>
            <a:ext cx="5080261" cy="1073205"/>
          </a:xfrm>
          <a:prstGeom prst="rect">
            <a:avLst/>
          </a:prstGeom>
        </p:spPr>
      </p:pic>
    </p:spTree>
    <p:extLst>
      <p:ext uri="{BB962C8B-B14F-4D97-AF65-F5344CB8AC3E}">
        <p14:creationId xmlns:p14="http://schemas.microsoft.com/office/powerpoint/2010/main" val="947403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4A4F0-C71C-4A1B-8796-24242A9AC088}"/>
              </a:ext>
            </a:extLst>
          </p:cNvPr>
          <p:cNvSpPr>
            <a:spLocks noGrp="1"/>
          </p:cNvSpPr>
          <p:nvPr>
            <p:ph type="title"/>
          </p:nvPr>
        </p:nvSpPr>
        <p:spPr/>
        <p:txBody>
          <a:bodyPr/>
          <a:lstStyle/>
          <a:p>
            <a:r>
              <a:rPr lang="en-US"/>
              <a:t>3. Modeling</a:t>
            </a:r>
            <a:endParaRPr lang="en-US" dirty="0"/>
          </a:p>
        </p:txBody>
      </p:sp>
      <p:sp>
        <p:nvSpPr>
          <p:cNvPr id="3" name="Text Placeholder 2">
            <a:extLst>
              <a:ext uri="{FF2B5EF4-FFF2-40B4-BE49-F238E27FC236}">
                <a16:creationId xmlns:a16="http://schemas.microsoft.com/office/drawing/2014/main" id="{2445C6B0-9C56-4373-A923-8945694E7ECF}"/>
              </a:ext>
            </a:extLst>
          </p:cNvPr>
          <p:cNvSpPr>
            <a:spLocks noGrp="1"/>
          </p:cNvSpPr>
          <p:nvPr>
            <p:ph type="body" sz="quarter" idx="12"/>
          </p:nvPr>
        </p:nvSpPr>
        <p:spPr/>
        <p:txBody>
          <a:bodyPr/>
          <a:lstStyle/>
          <a:p>
            <a:r>
              <a:rPr lang="en-US"/>
              <a:t>Data Science Tools</a:t>
            </a:r>
            <a:endParaRPr lang="en-US" dirty="0"/>
          </a:p>
        </p:txBody>
      </p:sp>
      <p:sp>
        <p:nvSpPr>
          <p:cNvPr id="8" name="Content Placeholder 7">
            <a:extLst>
              <a:ext uri="{FF2B5EF4-FFF2-40B4-BE49-F238E27FC236}">
                <a16:creationId xmlns:a16="http://schemas.microsoft.com/office/drawing/2014/main" id="{AE433BE4-E3B1-4845-8644-602D2CA728D5}"/>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BDE031B3-F06E-46EE-B055-806ACFCE0A07}"/>
              </a:ext>
            </a:extLst>
          </p:cNvPr>
          <p:cNvSpPr>
            <a:spLocks noGrp="1"/>
          </p:cNvSpPr>
          <p:nvPr>
            <p:ph type="body" sz="quarter" idx="10"/>
          </p:nvPr>
        </p:nvSpPr>
        <p:spPr/>
        <p:txBody>
          <a:bodyPr/>
          <a:lstStyle/>
          <a:p>
            <a:r>
              <a:rPr lang="en-US"/>
              <a:t>R and Python</a:t>
            </a:r>
            <a:endParaRPr lang="en-US" dirty="0"/>
          </a:p>
        </p:txBody>
      </p:sp>
      <p:pic>
        <p:nvPicPr>
          <p:cNvPr id="9" name="Picture 8">
            <a:extLst>
              <a:ext uri="{FF2B5EF4-FFF2-40B4-BE49-F238E27FC236}">
                <a16:creationId xmlns:a16="http://schemas.microsoft.com/office/drawing/2014/main" id="{2DED787F-9946-4970-84BE-49D2C4406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494" y="1795234"/>
            <a:ext cx="7421011" cy="3267531"/>
          </a:xfrm>
          <a:prstGeom prst="rect">
            <a:avLst/>
          </a:prstGeom>
        </p:spPr>
      </p:pic>
    </p:spTree>
    <p:extLst>
      <p:ext uri="{BB962C8B-B14F-4D97-AF65-F5344CB8AC3E}">
        <p14:creationId xmlns:p14="http://schemas.microsoft.com/office/powerpoint/2010/main" val="330212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38BD-FB58-47CC-8C1E-45AE5E7A558A}"/>
              </a:ext>
            </a:extLst>
          </p:cNvPr>
          <p:cNvSpPr>
            <a:spLocks noGrp="1"/>
          </p:cNvSpPr>
          <p:nvPr>
            <p:ph type="title"/>
          </p:nvPr>
        </p:nvSpPr>
        <p:spPr/>
        <p:txBody>
          <a:bodyPr/>
          <a:lstStyle/>
          <a:p>
            <a:r>
              <a:rPr lang="en-US"/>
              <a:t>3. Modeling</a:t>
            </a:r>
            <a:endParaRPr lang="en-US" dirty="0"/>
          </a:p>
        </p:txBody>
      </p:sp>
      <p:sp>
        <p:nvSpPr>
          <p:cNvPr id="3" name="Text Placeholder 2">
            <a:extLst>
              <a:ext uri="{FF2B5EF4-FFF2-40B4-BE49-F238E27FC236}">
                <a16:creationId xmlns:a16="http://schemas.microsoft.com/office/drawing/2014/main" id="{734E7724-8FC6-4CCF-96F0-C3FC2A310FF7}"/>
              </a:ext>
            </a:extLst>
          </p:cNvPr>
          <p:cNvSpPr>
            <a:spLocks noGrp="1"/>
          </p:cNvSpPr>
          <p:nvPr>
            <p:ph type="body" sz="quarter" idx="12"/>
          </p:nvPr>
        </p:nvSpPr>
        <p:spPr/>
        <p:txBody>
          <a:bodyPr/>
          <a:lstStyle/>
          <a:p>
            <a:r>
              <a:rPr lang="en-US"/>
              <a:t>Data Science Tools</a:t>
            </a:r>
            <a:endParaRPr lang="en-US" dirty="0"/>
          </a:p>
        </p:txBody>
      </p:sp>
      <p:sp>
        <p:nvSpPr>
          <p:cNvPr id="4" name="Content Placeholder 3">
            <a:extLst>
              <a:ext uri="{FF2B5EF4-FFF2-40B4-BE49-F238E27FC236}">
                <a16:creationId xmlns:a16="http://schemas.microsoft.com/office/drawing/2014/main" id="{DB127996-821F-415F-BE61-875B7FCCE486}"/>
              </a:ext>
            </a:extLst>
          </p:cNvPr>
          <p:cNvSpPr>
            <a:spLocks noGrp="1"/>
          </p:cNvSpPr>
          <p:nvPr>
            <p:ph idx="1"/>
          </p:nvPr>
        </p:nvSpPr>
        <p:spPr/>
        <p:txBody>
          <a:bodyPr/>
          <a:lstStyle/>
          <a:p>
            <a:r>
              <a:rPr lang="en-US"/>
              <a:t>Split into two main categories</a:t>
            </a:r>
          </a:p>
          <a:p>
            <a:pPr lvl="1"/>
            <a:r>
              <a:rPr lang="en-US"/>
              <a:t>Supervised learning</a:t>
            </a:r>
          </a:p>
          <a:p>
            <a:pPr lvl="2"/>
            <a:r>
              <a:rPr lang="en-US"/>
              <a:t>Predicting the future</a:t>
            </a:r>
          </a:p>
          <a:p>
            <a:pPr lvl="2"/>
            <a:r>
              <a:rPr lang="en-US"/>
              <a:t>Learn from known past examples to predict future</a:t>
            </a:r>
          </a:p>
          <a:p>
            <a:pPr lvl="2"/>
            <a:r>
              <a:rPr lang="en-US"/>
              <a:t>Labels provided</a:t>
            </a:r>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r>
              <a:rPr lang="en-US"/>
              <a:t>Unsupervised learning</a:t>
            </a:r>
          </a:p>
          <a:p>
            <a:pPr lvl="2"/>
            <a:r>
              <a:rPr lang="en-US"/>
              <a:t>Making sense of data</a:t>
            </a:r>
          </a:p>
          <a:p>
            <a:pPr lvl="2"/>
            <a:r>
              <a:rPr lang="en-US"/>
              <a:t>Understanding the past</a:t>
            </a:r>
          </a:p>
          <a:p>
            <a:pPr lvl="2"/>
            <a:r>
              <a:rPr lang="en-US"/>
              <a:t>Learning the structure of data</a:t>
            </a:r>
          </a:p>
          <a:p>
            <a:pPr lvl="2"/>
            <a:r>
              <a:rPr lang="en-US"/>
              <a:t>Labels no provided</a:t>
            </a:r>
          </a:p>
          <a:p>
            <a:endParaRPr lang="en-US" dirty="0"/>
          </a:p>
        </p:txBody>
      </p:sp>
      <p:sp>
        <p:nvSpPr>
          <p:cNvPr id="5" name="Text Placeholder 4">
            <a:extLst>
              <a:ext uri="{FF2B5EF4-FFF2-40B4-BE49-F238E27FC236}">
                <a16:creationId xmlns:a16="http://schemas.microsoft.com/office/drawing/2014/main" id="{6F0EE24B-4E8F-4C58-8BA2-25FE2F205711}"/>
              </a:ext>
            </a:extLst>
          </p:cNvPr>
          <p:cNvSpPr>
            <a:spLocks noGrp="1"/>
          </p:cNvSpPr>
          <p:nvPr>
            <p:ph type="body" sz="quarter" idx="10"/>
          </p:nvPr>
        </p:nvSpPr>
        <p:spPr/>
        <p:txBody>
          <a:bodyPr/>
          <a:lstStyle/>
          <a:p>
            <a:r>
              <a:rPr lang="en-US"/>
              <a:t>Machine Learning Algorithms</a:t>
            </a:r>
            <a:endParaRPr lang="en-US" dirty="0"/>
          </a:p>
        </p:txBody>
      </p:sp>
      <p:pic>
        <p:nvPicPr>
          <p:cNvPr id="6" name="Picture 5">
            <a:extLst>
              <a:ext uri="{FF2B5EF4-FFF2-40B4-BE49-F238E27FC236}">
                <a16:creationId xmlns:a16="http://schemas.microsoft.com/office/drawing/2014/main" id="{32DAB07D-3136-410C-AFD1-604032544CDC}"/>
              </a:ext>
            </a:extLst>
          </p:cNvPr>
          <p:cNvPicPr>
            <a:picLocks noChangeAspect="1"/>
          </p:cNvPicPr>
          <p:nvPr/>
        </p:nvPicPr>
        <p:blipFill>
          <a:blip r:embed="rId3"/>
          <a:stretch>
            <a:fillRect/>
          </a:stretch>
        </p:blipFill>
        <p:spPr>
          <a:xfrm>
            <a:off x="8290947" y="1902692"/>
            <a:ext cx="1234054" cy="1990647"/>
          </a:xfrm>
          <a:prstGeom prst="rect">
            <a:avLst/>
          </a:prstGeom>
        </p:spPr>
      </p:pic>
      <p:pic>
        <p:nvPicPr>
          <p:cNvPr id="7" name="Picture 6">
            <a:extLst>
              <a:ext uri="{FF2B5EF4-FFF2-40B4-BE49-F238E27FC236}">
                <a16:creationId xmlns:a16="http://schemas.microsoft.com/office/drawing/2014/main" id="{2EF7A9FD-0D7C-4ADC-8D96-3AA8A25DE5CF}"/>
              </a:ext>
            </a:extLst>
          </p:cNvPr>
          <p:cNvPicPr>
            <a:picLocks noChangeAspect="1"/>
          </p:cNvPicPr>
          <p:nvPr/>
        </p:nvPicPr>
        <p:blipFill>
          <a:blip r:embed="rId4"/>
          <a:stretch>
            <a:fillRect/>
          </a:stretch>
        </p:blipFill>
        <p:spPr>
          <a:xfrm flipH="1">
            <a:off x="8405011" y="4732482"/>
            <a:ext cx="1035914" cy="1526972"/>
          </a:xfrm>
          <a:prstGeom prst="rect">
            <a:avLst/>
          </a:prstGeom>
        </p:spPr>
      </p:pic>
      <p:pic>
        <p:nvPicPr>
          <p:cNvPr id="8" name="Picture 7">
            <a:extLst>
              <a:ext uri="{FF2B5EF4-FFF2-40B4-BE49-F238E27FC236}">
                <a16:creationId xmlns:a16="http://schemas.microsoft.com/office/drawing/2014/main" id="{AEBAB4D3-C4AF-45A3-9B0F-387B51D66ADD}"/>
              </a:ext>
            </a:extLst>
          </p:cNvPr>
          <p:cNvPicPr>
            <a:picLocks noChangeAspect="1"/>
          </p:cNvPicPr>
          <p:nvPr/>
        </p:nvPicPr>
        <p:blipFill>
          <a:blip r:embed="rId5"/>
          <a:stretch>
            <a:fillRect/>
          </a:stretch>
        </p:blipFill>
        <p:spPr>
          <a:xfrm>
            <a:off x="7405525" y="1363657"/>
            <a:ext cx="704948" cy="1338754"/>
          </a:xfrm>
          <a:prstGeom prst="rect">
            <a:avLst/>
          </a:prstGeom>
        </p:spPr>
      </p:pic>
      <p:pic>
        <p:nvPicPr>
          <p:cNvPr id="9" name="Picture 8">
            <a:extLst>
              <a:ext uri="{FF2B5EF4-FFF2-40B4-BE49-F238E27FC236}">
                <a16:creationId xmlns:a16="http://schemas.microsoft.com/office/drawing/2014/main" id="{FB0309FD-3364-45CF-8CD2-4A213AB1CEB0}"/>
              </a:ext>
            </a:extLst>
          </p:cNvPr>
          <p:cNvPicPr>
            <a:picLocks noChangeAspect="1"/>
          </p:cNvPicPr>
          <p:nvPr/>
        </p:nvPicPr>
        <p:blipFill>
          <a:blip r:embed="rId5"/>
          <a:stretch>
            <a:fillRect/>
          </a:stretch>
        </p:blipFill>
        <p:spPr>
          <a:xfrm>
            <a:off x="7398390" y="4439371"/>
            <a:ext cx="704948" cy="1338754"/>
          </a:xfrm>
          <a:prstGeom prst="rect">
            <a:avLst/>
          </a:prstGeom>
        </p:spPr>
      </p:pic>
      <p:cxnSp>
        <p:nvCxnSpPr>
          <p:cNvPr id="11" name="Straight Connector 10">
            <a:extLst>
              <a:ext uri="{FF2B5EF4-FFF2-40B4-BE49-F238E27FC236}">
                <a16:creationId xmlns:a16="http://schemas.microsoft.com/office/drawing/2014/main" id="{C8615157-E822-4B8C-84F8-C8B15F085991}"/>
              </a:ext>
            </a:extLst>
          </p:cNvPr>
          <p:cNvCxnSpPr>
            <a:cxnSpLocks/>
          </p:cNvCxnSpPr>
          <p:nvPr/>
        </p:nvCxnSpPr>
        <p:spPr>
          <a:xfrm flipH="1">
            <a:off x="702365" y="4273719"/>
            <a:ext cx="942229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1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2816982172"/>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1364779263"/>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615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Machine Learning - Publish as a Web Service</a:t>
            </a:r>
          </a:p>
          <a:p>
            <a:endParaRPr lang="en-US" dirty="0"/>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pic>
        <p:nvPicPr>
          <p:cNvPr id="3" name="Picture 2">
            <a:extLst>
              <a:ext uri="{FF2B5EF4-FFF2-40B4-BE49-F238E27FC236}">
                <a16:creationId xmlns:a16="http://schemas.microsoft.com/office/drawing/2014/main" id="{25FCA2AB-DC33-4359-A6AB-1C73CB482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19" y="1735613"/>
            <a:ext cx="5904762" cy="4692641"/>
          </a:xfrm>
          <a:prstGeom prst="rect">
            <a:avLst/>
          </a:prstGeom>
        </p:spPr>
      </p:pic>
    </p:spTree>
    <p:extLst>
      <p:ext uri="{BB962C8B-B14F-4D97-AF65-F5344CB8AC3E}">
        <p14:creationId xmlns:p14="http://schemas.microsoft.com/office/powerpoint/2010/main" val="544965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5FDD-FC11-4FBD-BABF-05532E3D19FD}"/>
              </a:ext>
            </a:extLst>
          </p:cNvPr>
          <p:cNvSpPr>
            <a:spLocks noGrp="1"/>
          </p:cNvSpPr>
          <p:nvPr>
            <p:ph type="title"/>
          </p:nvPr>
        </p:nvSpPr>
        <p:spPr/>
        <p:txBody>
          <a:bodyPr>
            <a:normAutofit/>
          </a:bodyPr>
          <a:lstStyle/>
          <a:p>
            <a:r>
              <a:rPr lang="en-US" dirty="0"/>
              <a:t>Data Science </a:t>
            </a:r>
          </a:p>
        </p:txBody>
      </p:sp>
      <p:sp>
        <p:nvSpPr>
          <p:cNvPr id="3" name="Content Placeholder 2">
            <a:extLst>
              <a:ext uri="{FF2B5EF4-FFF2-40B4-BE49-F238E27FC236}">
                <a16:creationId xmlns:a16="http://schemas.microsoft.com/office/drawing/2014/main" id="{7D1D7C64-AB3C-447B-B660-985722C9396E}"/>
              </a:ext>
            </a:extLst>
          </p:cNvPr>
          <p:cNvSpPr>
            <a:spLocks noGrp="1"/>
          </p:cNvSpPr>
          <p:nvPr>
            <p:ph idx="1"/>
          </p:nvPr>
        </p:nvSpPr>
        <p:spPr/>
        <p:txBody>
          <a:bodyPr>
            <a:normAutofit/>
          </a:bodyPr>
          <a:lstStyle/>
          <a:p>
            <a:pPr marL="342900" indent="-342900">
              <a:lnSpc>
                <a:spcPct val="250000"/>
              </a:lnSpc>
              <a:buFont typeface="+mj-lt"/>
              <a:buAutoNum type="arabicPeriod"/>
            </a:pPr>
            <a:r>
              <a:rPr lang="en-US" sz="1800" b="1"/>
              <a:t>Five questions</a:t>
            </a:r>
          </a:p>
          <a:p>
            <a:pPr marL="342900" indent="-342900">
              <a:lnSpc>
                <a:spcPct val="250000"/>
              </a:lnSpc>
              <a:buFont typeface="+mj-lt"/>
              <a:buAutoNum type="arabicPeriod"/>
            </a:pPr>
            <a:r>
              <a:rPr lang="en-US" sz="1800" b="1"/>
              <a:t>Is your data ready?</a:t>
            </a:r>
          </a:p>
          <a:p>
            <a:pPr marL="342900" indent="-342900">
              <a:lnSpc>
                <a:spcPct val="250000"/>
              </a:lnSpc>
              <a:buFont typeface="+mj-lt"/>
              <a:buAutoNum type="arabicPeriod"/>
            </a:pPr>
            <a:r>
              <a:rPr lang="en-US" sz="1800" b="1"/>
              <a:t>Ask the right question</a:t>
            </a:r>
          </a:p>
          <a:p>
            <a:pPr marL="342900" indent="-342900">
              <a:lnSpc>
                <a:spcPct val="250000"/>
              </a:lnSpc>
              <a:buFont typeface="+mj-lt"/>
              <a:buAutoNum type="arabicPeriod"/>
            </a:pPr>
            <a:r>
              <a:rPr lang="en-US" sz="1800" b="1"/>
              <a:t>Predict an answer</a:t>
            </a:r>
          </a:p>
          <a:p>
            <a:pPr marL="342900" indent="-342900">
              <a:lnSpc>
                <a:spcPct val="250000"/>
              </a:lnSpc>
              <a:buFont typeface="+mj-lt"/>
              <a:buAutoNum type="arabicPeriod"/>
            </a:pPr>
            <a:r>
              <a:rPr lang="en-US" sz="1800" b="1"/>
              <a:t>Copy other people’s work</a:t>
            </a:r>
            <a:endParaRPr lang="en-US" sz="1800" b="1" dirty="0"/>
          </a:p>
        </p:txBody>
      </p:sp>
      <p:sp>
        <p:nvSpPr>
          <p:cNvPr id="4" name="Text Placeholder 3">
            <a:extLst>
              <a:ext uri="{FF2B5EF4-FFF2-40B4-BE49-F238E27FC236}">
                <a16:creationId xmlns:a16="http://schemas.microsoft.com/office/drawing/2014/main" id="{ED44E0FE-9202-491A-ADED-1631DB0C2330}"/>
              </a:ext>
            </a:extLst>
          </p:cNvPr>
          <p:cNvSpPr>
            <a:spLocks noGrp="1"/>
          </p:cNvSpPr>
          <p:nvPr>
            <p:ph type="body" sz="quarter" idx="10"/>
          </p:nvPr>
        </p:nvSpPr>
        <p:spPr/>
        <p:txBody>
          <a:bodyPr/>
          <a:lstStyle/>
          <a:p>
            <a:r>
              <a:rPr lang="en-US" dirty="0"/>
              <a:t>Data science is about using data to make decision that drive actions</a:t>
            </a:r>
          </a:p>
        </p:txBody>
      </p:sp>
      <p:grpSp>
        <p:nvGrpSpPr>
          <p:cNvPr id="5" name="Group 4">
            <a:extLst>
              <a:ext uri="{FF2B5EF4-FFF2-40B4-BE49-F238E27FC236}">
                <a16:creationId xmlns:a16="http://schemas.microsoft.com/office/drawing/2014/main" id="{AEE42301-3EE2-48E3-BBE8-E9FD475D2DCB}"/>
              </a:ext>
            </a:extLst>
          </p:cNvPr>
          <p:cNvGrpSpPr/>
          <p:nvPr/>
        </p:nvGrpSpPr>
        <p:grpSpPr>
          <a:xfrm>
            <a:off x="7045801" y="3920273"/>
            <a:ext cx="4625809" cy="2299415"/>
            <a:chOff x="7119168" y="2207942"/>
            <a:chExt cx="4625809" cy="2299415"/>
          </a:xfrm>
        </p:grpSpPr>
        <p:pic>
          <p:nvPicPr>
            <p:cNvPr id="6" name="Picture 5" descr="Clipart - Electropherogram">
              <a:extLst>
                <a:ext uri="{FF2B5EF4-FFF2-40B4-BE49-F238E27FC236}">
                  <a16:creationId xmlns:a16="http://schemas.microsoft.com/office/drawing/2014/main" id="{8A69B303-1751-47C8-BC6E-B5D7C2D27A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7" name="Picture 6" descr="brandyelliott - Teacher's Resources">
              <a:extLst>
                <a:ext uri="{FF2B5EF4-FFF2-40B4-BE49-F238E27FC236}">
                  <a16:creationId xmlns:a16="http://schemas.microsoft.com/office/drawing/2014/main" id="{E727EB38-DE9D-428E-9139-60F10C3BC1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3012361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App Services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pic>
        <p:nvPicPr>
          <p:cNvPr id="4" name="Picture 3">
            <a:extLst>
              <a:ext uri="{FF2B5EF4-FFF2-40B4-BE49-F238E27FC236}">
                <a16:creationId xmlns:a16="http://schemas.microsoft.com/office/drawing/2014/main" id="{FE4E3DAF-C1A7-427C-8EDA-9CB913243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967" y="1591591"/>
            <a:ext cx="6882066" cy="294498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C30312D-11C4-4384-83B3-032D095DF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8667" y="4884345"/>
            <a:ext cx="1142423" cy="1142423"/>
          </a:xfrm>
          <a:prstGeom prst="rect">
            <a:avLst/>
          </a:prstGeom>
        </p:spPr>
      </p:pic>
      <p:pic>
        <p:nvPicPr>
          <p:cNvPr id="8" name="Picture 7">
            <a:extLst>
              <a:ext uri="{FF2B5EF4-FFF2-40B4-BE49-F238E27FC236}">
                <a16:creationId xmlns:a16="http://schemas.microsoft.com/office/drawing/2014/main" id="{60D33B6E-707D-4897-B09D-E62969712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686" y="4884345"/>
            <a:ext cx="1142423" cy="1142423"/>
          </a:xfrm>
          <a:prstGeom prst="rect">
            <a:avLst/>
          </a:prstGeom>
        </p:spPr>
      </p:pic>
      <p:pic>
        <p:nvPicPr>
          <p:cNvPr id="34" name="Picture 33">
            <a:extLst>
              <a:ext uri="{FF2B5EF4-FFF2-40B4-BE49-F238E27FC236}">
                <a16:creationId xmlns:a16="http://schemas.microsoft.com/office/drawing/2014/main" id="{CDFC0301-FDFF-4EB8-97D9-ABABD31A5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0704" y="4884345"/>
            <a:ext cx="1142423" cy="1142423"/>
          </a:xfrm>
          <a:prstGeom prst="rect">
            <a:avLst/>
          </a:prstGeom>
        </p:spPr>
      </p:pic>
      <p:pic>
        <p:nvPicPr>
          <p:cNvPr id="36" name="Picture 35">
            <a:extLst>
              <a:ext uri="{FF2B5EF4-FFF2-40B4-BE49-F238E27FC236}">
                <a16:creationId xmlns:a16="http://schemas.microsoft.com/office/drawing/2014/main" id="{1973F34A-6EB2-4D4C-A1A3-68D8EFCFF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6722" y="4884345"/>
            <a:ext cx="1142423" cy="1142423"/>
          </a:xfrm>
          <a:prstGeom prst="rect">
            <a:avLst/>
          </a:prstGeom>
        </p:spPr>
      </p:pic>
      <p:cxnSp>
        <p:nvCxnSpPr>
          <p:cNvPr id="40" name="Straight Connector 39">
            <a:extLst>
              <a:ext uri="{FF2B5EF4-FFF2-40B4-BE49-F238E27FC236}">
                <a16:creationId xmlns:a16="http://schemas.microsoft.com/office/drawing/2014/main" id="{D3E03EBE-4E10-41AA-B213-08C92DC22354}"/>
              </a:ext>
            </a:extLst>
          </p:cNvPr>
          <p:cNvCxnSpPr/>
          <p:nvPr/>
        </p:nvCxnSpPr>
        <p:spPr>
          <a:xfrm>
            <a:off x="2119086" y="4717143"/>
            <a:ext cx="7982857"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2CB12D-3FD5-4566-B0EA-64AC541B13E4}"/>
              </a:ext>
            </a:extLst>
          </p:cNvPr>
          <p:cNvSpPr txBox="1"/>
          <p:nvPr/>
        </p:nvSpPr>
        <p:spPr>
          <a:xfrm>
            <a:off x="2931386" y="6096166"/>
            <a:ext cx="756938" cy="276999"/>
          </a:xfrm>
          <a:prstGeom prst="rect">
            <a:avLst/>
          </a:prstGeom>
          <a:noFill/>
        </p:spPr>
        <p:txBody>
          <a:bodyPr wrap="none" rtlCol="0">
            <a:spAutoFit/>
          </a:bodyPr>
          <a:lstStyle/>
          <a:p>
            <a:r>
              <a:rPr lang="en-US" sz="1200" dirty="0"/>
              <a:t>API App</a:t>
            </a:r>
          </a:p>
        </p:txBody>
      </p:sp>
      <p:sp>
        <p:nvSpPr>
          <p:cNvPr id="44" name="TextBox 43">
            <a:extLst>
              <a:ext uri="{FF2B5EF4-FFF2-40B4-BE49-F238E27FC236}">
                <a16:creationId xmlns:a16="http://schemas.microsoft.com/office/drawing/2014/main" id="{EEB73B46-5627-4D97-ABEA-B477702DE189}"/>
              </a:ext>
            </a:extLst>
          </p:cNvPr>
          <p:cNvSpPr txBox="1"/>
          <p:nvPr/>
        </p:nvSpPr>
        <p:spPr>
          <a:xfrm>
            <a:off x="4622798" y="6096166"/>
            <a:ext cx="896399" cy="276999"/>
          </a:xfrm>
          <a:prstGeom prst="rect">
            <a:avLst/>
          </a:prstGeom>
          <a:noFill/>
        </p:spPr>
        <p:txBody>
          <a:bodyPr wrap="none" rtlCol="0">
            <a:spAutoFit/>
          </a:bodyPr>
          <a:lstStyle/>
          <a:p>
            <a:r>
              <a:rPr lang="en-US" sz="1200" dirty="0"/>
              <a:t>Logic App</a:t>
            </a:r>
          </a:p>
        </p:txBody>
      </p:sp>
      <p:sp>
        <p:nvSpPr>
          <p:cNvPr id="45" name="TextBox 44">
            <a:extLst>
              <a:ext uri="{FF2B5EF4-FFF2-40B4-BE49-F238E27FC236}">
                <a16:creationId xmlns:a16="http://schemas.microsoft.com/office/drawing/2014/main" id="{00ED8A2D-A358-46CC-8897-EA3E658A6324}"/>
              </a:ext>
            </a:extLst>
          </p:cNvPr>
          <p:cNvSpPr txBox="1"/>
          <p:nvPr/>
        </p:nvSpPr>
        <p:spPr>
          <a:xfrm>
            <a:off x="6426879" y="6096166"/>
            <a:ext cx="1011815" cy="276999"/>
          </a:xfrm>
          <a:prstGeom prst="rect">
            <a:avLst/>
          </a:prstGeom>
          <a:noFill/>
        </p:spPr>
        <p:txBody>
          <a:bodyPr wrap="none" rtlCol="0">
            <a:spAutoFit/>
          </a:bodyPr>
          <a:lstStyle/>
          <a:p>
            <a:r>
              <a:rPr lang="en-US" sz="1200" dirty="0"/>
              <a:t>Mobile App</a:t>
            </a:r>
          </a:p>
        </p:txBody>
      </p:sp>
      <p:sp>
        <p:nvSpPr>
          <p:cNvPr id="46" name="TextBox 45">
            <a:extLst>
              <a:ext uri="{FF2B5EF4-FFF2-40B4-BE49-F238E27FC236}">
                <a16:creationId xmlns:a16="http://schemas.microsoft.com/office/drawing/2014/main" id="{9354E617-A535-464D-B767-CB2EFEEB4949}"/>
              </a:ext>
            </a:extLst>
          </p:cNvPr>
          <p:cNvSpPr txBox="1"/>
          <p:nvPr/>
        </p:nvSpPr>
        <p:spPr>
          <a:xfrm>
            <a:off x="8352093" y="6096166"/>
            <a:ext cx="844334" cy="276999"/>
          </a:xfrm>
          <a:prstGeom prst="rect">
            <a:avLst/>
          </a:prstGeom>
          <a:noFill/>
        </p:spPr>
        <p:txBody>
          <a:bodyPr wrap="none" rtlCol="0">
            <a:spAutoFit/>
          </a:bodyPr>
          <a:lstStyle/>
          <a:p>
            <a:r>
              <a:rPr lang="en-US" sz="1200" dirty="0"/>
              <a:t>Web App</a:t>
            </a:r>
          </a:p>
        </p:txBody>
      </p:sp>
    </p:spTree>
    <p:extLst>
      <p:ext uri="{BB962C8B-B14F-4D97-AF65-F5344CB8AC3E}">
        <p14:creationId xmlns:p14="http://schemas.microsoft.com/office/powerpoint/2010/main" val="427931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1AC7-5AEF-4698-8ADA-FAE432898B77}"/>
              </a:ext>
            </a:extLst>
          </p:cNvPr>
          <p:cNvSpPr>
            <a:spLocks noGrp="1"/>
          </p:cNvSpPr>
          <p:nvPr>
            <p:ph type="title"/>
          </p:nvPr>
        </p:nvSpPr>
        <p:spPr/>
        <p:txBody>
          <a:bodyPr/>
          <a:lstStyle/>
          <a:p>
            <a:r>
              <a:rPr lang="en-US" dirty="0"/>
              <a:t>4. Deployment</a:t>
            </a:r>
          </a:p>
        </p:txBody>
      </p:sp>
      <p:sp>
        <p:nvSpPr>
          <p:cNvPr id="3" name="Text Placeholder 2">
            <a:extLst>
              <a:ext uri="{FF2B5EF4-FFF2-40B4-BE49-F238E27FC236}">
                <a16:creationId xmlns:a16="http://schemas.microsoft.com/office/drawing/2014/main" id="{794E2235-687A-416A-83B3-91D386435198}"/>
              </a:ext>
            </a:extLst>
          </p:cNvPr>
          <p:cNvSpPr>
            <a:spLocks noGrp="1"/>
          </p:cNvSpPr>
          <p:nvPr>
            <p:ph type="body" sz="quarter" idx="12"/>
          </p:nvPr>
        </p:nvSpPr>
        <p:spPr/>
        <p:txBody>
          <a:bodyPr/>
          <a:lstStyle/>
          <a:p>
            <a:r>
              <a:rPr lang="en-US" dirty="0"/>
              <a:t>Data Science Tools</a:t>
            </a:r>
          </a:p>
        </p:txBody>
      </p:sp>
      <p:sp>
        <p:nvSpPr>
          <p:cNvPr id="5" name="Text Placeholder 4">
            <a:extLst>
              <a:ext uri="{FF2B5EF4-FFF2-40B4-BE49-F238E27FC236}">
                <a16:creationId xmlns:a16="http://schemas.microsoft.com/office/drawing/2014/main" id="{7C7893AE-6CBB-456B-9992-786A17E62B13}"/>
              </a:ext>
            </a:extLst>
          </p:cNvPr>
          <p:cNvSpPr>
            <a:spLocks noGrp="1"/>
          </p:cNvSpPr>
          <p:nvPr>
            <p:ph type="body" sz="quarter" idx="10"/>
          </p:nvPr>
        </p:nvSpPr>
        <p:spPr/>
        <p:txBody>
          <a:bodyPr/>
          <a:lstStyle/>
          <a:p>
            <a:r>
              <a:rPr lang="en-US" dirty="0"/>
              <a:t>Get things done in more helpful, proactive and natural ways </a:t>
            </a:r>
          </a:p>
        </p:txBody>
      </p:sp>
      <p:pic>
        <p:nvPicPr>
          <p:cNvPr id="6" name="Picture 5">
            <a:extLst>
              <a:ext uri="{FF2B5EF4-FFF2-40B4-BE49-F238E27FC236}">
                <a16:creationId xmlns:a16="http://schemas.microsoft.com/office/drawing/2014/main" id="{2145F9DC-F385-45F4-B457-5BD121498A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4092" y="1308969"/>
            <a:ext cx="8863817" cy="3928048"/>
          </a:xfrm>
          <a:prstGeom prst="rect">
            <a:avLst/>
          </a:prstGeom>
        </p:spPr>
      </p:pic>
      <p:sp>
        <p:nvSpPr>
          <p:cNvPr id="7" name="TextBox 6">
            <a:extLst>
              <a:ext uri="{FF2B5EF4-FFF2-40B4-BE49-F238E27FC236}">
                <a16:creationId xmlns:a16="http://schemas.microsoft.com/office/drawing/2014/main" id="{196424C4-2CDA-4B98-908B-18C7F4CAE19C}"/>
              </a:ext>
            </a:extLst>
          </p:cNvPr>
          <p:cNvSpPr txBox="1"/>
          <p:nvPr/>
        </p:nvSpPr>
        <p:spPr>
          <a:xfrm>
            <a:off x="944042" y="5334540"/>
            <a:ext cx="10303916" cy="1600438"/>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Bot Connector Service:  A service to register your bot, configure channels and publish to the Bot Directory. Connect your bot(s) seamlessly to text/</a:t>
            </a:r>
            <a:r>
              <a:rPr lang="en-US" sz="1200" kern="0" dirty="0" err="1">
                <a:latin typeface="Segoe UI"/>
              </a:rPr>
              <a:t>sms</a:t>
            </a:r>
            <a:r>
              <a:rPr lang="en-US" sz="1200" kern="0" dirty="0">
                <a:latin typeface="Segoe UI"/>
              </a:rPr>
              <a:t>, Office 365 mail, Skype, Slack, Twitter, and more. </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Bot Builder SDK: An open source SDK hosted on GitHub. Everything you need to build great dialogs within your Node.js or C# bot</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Bot Directory: A public directory of bots registered through the Bot Connector Service. Discover, try, and add bots to conversation experiences</a:t>
            </a:r>
          </a:p>
          <a:p>
            <a:pPr marL="177800" indent="-177800" latinLnBrk="0">
              <a:lnSpc>
                <a:spcPct val="90000"/>
              </a:lnSpc>
              <a:spcAft>
                <a:spcPts val="600"/>
              </a:spcAft>
              <a:buClr>
                <a:srgbClr val="0078D7"/>
              </a:buClr>
              <a:buFont typeface="Arial" panose="020B0604020202020204" pitchFamily="34" charset="0"/>
              <a:buChar char="•"/>
              <a:defRPr/>
            </a:pPr>
            <a:endParaRPr lang="en-US" sz="1200" kern="0" dirty="0">
              <a:latin typeface="Segoe UI"/>
            </a:endParaRPr>
          </a:p>
          <a:p>
            <a:pPr marL="177800" indent="-177800" latinLnBrk="0">
              <a:lnSpc>
                <a:spcPct val="90000"/>
              </a:lnSpc>
              <a:spcAft>
                <a:spcPts val="600"/>
              </a:spcAft>
              <a:buClr>
                <a:srgbClr val="0078D7"/>
              </a:buClr>
              <a:buFont typeface="Arial" panose="020B0604020202020204" pitchFamily="34" charset="0"/>
              <a:buChar char="•"/>
              <a:defRPr/>
            </a:pPr>
            <a:endParaRPr lang="en-US" sz="1200" kern="0" dirty="0">
              <a:latin typeface="Segoe UI"/>
            </a:endParaRPr>
          </a:p>
        </p:txBody>
      </p:sp>
    </p:spTree>
    <p:extLst>
      <p:ext uri="{BB962C8B-B14F-4D97-AF65-F5344CB8AC3E}">
        <p14:creationId xmlns:p14="http://schemas.microsoft.com/office/powerpoint/2010/main" val="2149642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1AC7-5AEF-4698-8ADA-FAE432898B77}"/>
              </a:ext>
            </a:extLst>
          </p:cNvPr>
          <p:cNvSpPr>
            <a:spLocks noGrp="1"/>
          </p:cNvSpPr>
          <p:nvPr>
            <p:ph type="title"/>
          </p:nvPr>
        </p:nvSpPr>
        <p:spPr/>
        <p:txBody>
          <a:bodyPr/>
          <a:lstStyle/>
          <a:p>
            <a:r>
              <a:rPr lang="en-US" dirty="0"/>
              <a:t>4. Deployment</a:t>
            </a:r>
          </a:p>
        </p:txBody>
      </p:sp>
      <p:sp>
        <p:nvSpPr>
          <p:cNvPr id="3" name="Text Placeholder 2">
            <a:extLst>
              <a:ext uri="{FF2B5EF4-FFF2-40B4-BE49-F238E27FC236}">
                <a16:creationId xmlns:a16="http://schemas.microsoft.com/office/drawing/2014/main" id="{794E2235-687A-416A-83B3-91D386435198}"/>
              </a:ext>
            </a:extLst>
          </p:cNvPr>
          <p:cNvSpPr>
            <a:spLocks noGrp="1"/>
          </p:cNvSpPr>
          <p:nvPr>
            <p:ph type="body" sz="quarter" idx="12"/>
          </p:nvPr>
        </p:nvSpPr>
        <p:spPr/>
        <p:txBody>
          <a:bodyPr/>
          <a:lstStyle/>
          <a:p>
            <a:r>
              <a:rPr lang="en-US" dirty="0"/>
              <a:t>Data Science Tools</a:t>
            </a:r>
          </a:p>
        </p:txBody>
      </p:sp>
      <p:sp>
        <p:nvSpPr>
          <p:cNvPr id="4" name="Content Placeholder 3">
            <a:extLst>
              <a:ext uri="{FF2B5EF4-FFF2-40B4-BE49-F238E27FC236}">
                <a16:creationId xmlns:a16="http://schemas.microsoft.com/office/drawing/2014/main" id="{B206EC4B-C6CF-4334-B67B-3A2C942F8739}"/>
              </a:ext>
            </a:extLst>
          </p:cNvPr>
          <p:cNvSpPr>
            <a:spLocks noGrp="1"/>
          </p:cNvSpPr>
          <p:nvPr>
            <p:ph idx="1"/>
          </p:nvPr>
        </p:nvSpPr>
        <p:spPr>
          <a:xfrm>
            <a:off x="312420" y="1212981"/>
            <a:ext cx="11567160" cy="5197150"/>
          </a:xfrm>
        </p:spPr>
        <p:txBody>
          <a:bodyPr/>
          <a:lstStyle/>
          <a:p>
            <a:endParaRPr lang="en-US" dirty="0"/>
          </a:p>
        </p:txBody>
      </p:sp>
      <p:sp>
        <p:nvSpPr>
          <p:cNvPr id="5" name="Text Placeholder 4">
            <a:extLst>
              <a:ext uri="{FF2B5EF4-FFF2-40B4-BE49-F238E27FC236}">
                <a16:creationId xmlns:a16="http://schemas.microsoft.com/office/drawing/2014/main" id="{7C7893AE-6CBB-456B-9992-786A17E62B13}"/>
              </a:ext>
            </a:extLst>
          </p:cNvPr>
          <p:cNvSpPr>
            <a:spLocks noGrp="1"/>
          </p:cNvSpPr>
          <p:nvPr>
            <p:ph type="body" sz="quarter" idx="10"/>
          </p:nvPr>
        </p:nvSpPr>
        <p:spPr/>
        <p:txBody>
          <a:bodyPr/>
          <a:lstStyle/>
          <a:p>
            <a:r>
              <a:rPr lang="en-US" dirty="0"/>
              <a:t>Get things done in more helpful, proactive and natural ways </a:t>
            </a:r>
          </a:p>
        </p:txBody>
      </p:sp>
      <p:grpSp>
        <p:nvGrpSpPr>
          <p:cNvPr id="28" name="Group 27">
            <a:extLst>
              <a:ext uri="{FF2B5EF4-FFF2-40B4-BE49-F238E27FC236}">
                <a16:creationId xmlns:a16="http://schemas.microsoft.com/office/drawing/2014/main" id="{4602F15E-948B-49E0-8921-E8D80EB28211}"/>
              </a:ext>
            </a:extLst>
          </p:cNvPr>
          <p:cNvGrpSpPr/>
          <p:nvPr/>
        </p:nvGrpSpPr>
        <p:grpSpPr>
          <a:xfrm>
            <a:off x="968565" y="1960332"/>
            <a:ext cx="10254870" cy="3702449"/>
            <a:chOff x="457200" y="1798776"/>
            <a:chExt cx="11283950" cy="4602024"/>
          </a:xfrm>
        </p:grpSpPr>
        <p:sp>
          <p:nvSpPr>
            <p:cNvPr id="29" name="Rectangle 28">
              <a:extLst>
                <a:ext uri="{FF2B5EF4-FFF2-40B4-BE49-F238E27FC236}">
                  <a16:creationId xmlns:a16="http://schemas.microsoft.com/office/drawing/2014/main" id="{524660C5-53B4-4D25-B269-12AEADC251FF}"/>
                </a:ext>
              </a:extLst>
            </p:cNvPr>
            <p:cNvSpPr/>
            <p:nvPr/>
          </p:nvSpPr>
          <p:spPr bwMode="auto">
            <a:xfrm>
              <a:off x="457200" y="1798776"/>
              <a:ext cx="3688781"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Here are some of the things I can help you with…</a:t>
              </a:r>
            </a:p>
          </p:txBody>
        </p:sp>
        <p:sp>
          <p:nvSpPr>
            <p:cNvPr id="30" name="Rectangle 29">
              <a:extLst>
                <a:ext uri="{FF2B5EF4-FFF2-40B4-BE49-F238E27FC236}">
                  <a16:creationId xmlns:a16="http://schemas.microsoft.com/office/drawing/2014/main" id="{71D76356-33D8-4F00-94BD-4516A08A1224}"/>
                </a:ext>
              </a:extLst>
            </p:cNvPr>
            <p:cNvSpPr/>
            <p:nvPr/>
          </p:nvSpPr>
          <p:spPr bwMode="auto">
            <a:xfrm>
              <a:off x="4254785" y="1798776"/>
              <a:ext cx="3688781"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Consumers (today)</a:t>
              </a:r>
            </a:p>
          </p:txBody>
        </p:sp>
        <p:sp>
          <p:nvSpPr>
            <p:cNvPr id="31" name="Rectangle 30">
              <a:extLst>
                <a:ext uri="{FF2B5EF4-FFF2-40B4-BE49-F238E27FC236}">
                  <a16:creationId xmlns:a16="http://schemas.microsoft.com/office/drawing/2014/main" id="{4AEC36E7-B654-4192-B2D8-F24531180E7B}"/>
                </a:ext>
              </a:extLst>
            </p:cNvPr>
            <p:cNvSpPr/>
            <p:nvPr/>
          </p:nvSpPr>
          <p:spPr bwMode="auto">
            <a:xfrm>
              <a:off x="8052369" y="1798776"/>
              <a:ext cx="3688781"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Intelligence Suite</a:t>
              </a:r>
            </a:p>
          </p:txBody>
        </p:sp>
        <p:pic>
          <p:nvPicPr>
            <p:cNvPr id="32" name="Picture 31">
              <a:extLst>
                <a:ext uri="{FF2B5EF4-FFF2-40B4-BE49-F238E27FC236}">
                  <a16:creationId xmlns:a16="http://schemas.microsoft.com/office/drawing/2014/main" id="{91BCC12B-E39C-4FDE-B552-6844ACB1B143}"/>
                </a:ext>
              </a:extLst>
            </p:cNvPr>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33" name="Rectangle 32">
              <a:extLst>
                <a:ext uri="{FF2B5EF4-FFF2-40B4-BE49-F238E27FC236}">
                  <a16:creationId xmlns:a16="http://schemas.microsoft.com/office/drawing/2014/main" id="{9A10F61E-9C1A-4918-898C-7A2CCD4332FE}"/>
                </a:ext>
              </a:extLst>
            </p:cNvPr>
            <p:cNvSpPr/>
            <p:nvPr/>
          </p:nvSpPr>
          <p:spPr bwMode="auto">
            <a:xfrm>
              <a:off x="457200" y="2789376"/>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34" name="Rectangle 33">
              <a:extLst>
                <a:ext uri="{FF2B5EF4-FFF2-40B4-BE49-F238E27FC236}">
                  <a16:creationId xmlns:a16="http://schemas.microsoft.com/office/drawing/2014/main" id="{E8EBE3E1-E947-4A7E-9CA1-711EC00DE46F}"/>
                </a:ext>
              </a:extLst>
            </p:cNvPr>
            <p:cNvSpPr/>
            <p:nvPr/>
          </p:nvSpPr>
          <p:spPr bwMode="auto">
            <a:xfrm>
              <a:off x="4254785" y="2789376"/>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How far is it from Los Angeles to San Francisco?”</a:t>
              </a:r>
            </a:p>
          </p:txBody>
        </p:sp>
        <p:sp>
          <p:nvSpPr>
            <p:cNvPr id="35" name="Rectangle 34">
              <a:extLst>
                <a:ext uri="{FF2B5EF4-FFF2-40B4-BE49-F238E27FC236}">
                  <a16:creationId xmlns:a16="http://schemas.microsoft.com/office/drawing/2014/main" id="{0A99D454-C4DB-48D8-95D1-21EBC06DB61C}"/>
                </a:ext>
              </a:extLst>
            </p:cNvPr>
            <p:cNvSpPr/>
            <p:nvPr/>
          </p:nvSpPr>
          <p:spPr bwMode="auto">
            <a:xfrm>
              <a:off x="8052369" y="2789376"/>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last month?”</a:t>
              </a:r>
            </a:p>
          </p:txBody>
        </p:sp>
        <p:sp>
          <p:nvSpPr>
            <p:cNvPr id="36" name="Rectangle 35">
              <a:extLst>
                <a:ext uri="{FF2B5EF4-FFF2-40B4-BE49-F238E27FC236}">
                  <a16:creationId xmlns:a16="http://schemas.microsoft.com/office/drawing/2014/main" id="{C5804C2B-1A70-4DA7-8154-457AFBC2C200}"/>
                </a:ext>
              </a:extLst>
            </p:cNvPr>
            <p:cNvSpPr/>
            <p:nvPr/>
          </p:nvSpPr>
          <p:spPr bwMode="auto">
            <a:xfrm>
              <a:off x="457200" y="3720624"/>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37" name="Rectangle 36">
              <a:extLst>
                <a:ext uri="{FF2B5EF4-FFF2-40B4-BE49-F238E27FC236}">
                  <a16:creationId xmlns:a16="http://schemas.microsoft.com/office/drawing/2014/main" id="{94F6902B-A31D-46F4-B540-D9189905191E}"/>
                </a:ext>
              </a:extLst>
            </p:cNvPr>
            <p:cNvSpPr/>
            <p:nvPr/>
          </p:nvSpPr>
          <p:spPr bwMode="auto">
            <a:xfrm>
              <a:off x="4254785" y="3720624"/>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Event predictions – </a:t>
              </a: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“Who do you think is going to win the Germany Italy game?”</a:t>
              </a:r>
            </a:p>
          </p:txBody>
        </p:sp>
        <p:sp>
          <p:nvSpPr>
            <p:cNvPr id="38" name="Rectangle 37">
              <a:extLst>
                <a:ext uri="{FF2B5EF4-FFF2-40B4-BE49-F238E27FC236}">
                  <a16:creationId xmlns:a16="http://schemas.microsoft.com/office/drawing/2014/main" id="{4BEF9BD5-81EA-48B8-B002-C4D267E12FAA}"/>
                </a:ext>
              </a:extLst>
            </p:cNvPr>
            <p:cNvSpPr/>
            <p:nvPr/>
          </p:nvSpPr>
          <p:spPr bwMode="auto">
            <a:xfrm>
              <a:off x="8052369" y="3720624"/>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“Which of our customers are most likely to churn in the next quarter?”</a:t>
              </a:r>
            </a:p>
          </p:txBody>
        </p:sp>
        <p:sp>
          <p:nvSpPr>
            <p:cNvPr id="39" name="Rectangle 38">
              <a:extLst>
                <a:ext uri="{FF2B5EF4-FFF2-40B4-BE49-F238E27FC236}">
                  <a16:creationId xmlns:a16="http://schemas.microsoft.com/office/drawing/2014/main" id="{9A2A011B-EDFF-4632-8963-1F840D522774}"/>
                </a:ext>
              </a:extLst>
            </p:cNvPr>
            <p:cNvSpPr/>
            <p:nvPr/>
          </p:nvSpPr>
          <p:spPr bwMode="auto">
            <a:xfrm>
              <a:off x="457200" y="4651871"/>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40" name="Rectangle 39">
              <a:extLst>
                <a:ext uri="{FF2B5EF4-FFF2-40B4-BE49-F238E27FC236}">
                  <a16:creationId xmlns:a16="http://schemas.microsoft.com/office/drawing/2014/main" id="{5844508E-0699-492E-852D-D34027A0AC77}"/>
                </a:ext>
              </a:extLst>
            </p:cNvPr>
            <p:cNvSpPr/>
            <p:nvPr/>
          </p:nvSpPr>
          <p:spPr bwMode="auto">
            <a:xfrm>
              <a:off x="4254785" y="4651871"/>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Flight status, traffic conditions, changes in weather, …</a:t>
              </a:r>
            </a:p>
          </p:txBody>
        </p:sp>
        <p:sp>
          <p:nvSpPr>
            <p:cNvPr id="41" name="Rectangle 40">
              <a:extLst>
                <a:ext uri="{FF2B5EF4-FFF2-40B4-BE49-F238E27FC236}">
                  <a16:creationId xmlns:a16="http://schemas.microsoft.com/office/drawing/2014/main" id="{9DB2AE0F-46A0-472E-9477-6A34B2BA0B40}"/>
                </a:ext>
              </a:extLst>
            </p:cNvPr>
            <p:cNvSpPr/>
            <p:nvPr/>
          </p:nvSpPr>
          <p:spPr bwMode="auto">
            <a:xfrm>
              <a:off x="8052369" y="4651871"/>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“Alert me if this customer ever has a 90% chance of churn in the next 30 days”</a:t>
              </a:r>
            </a:p>
          </p:txBody>
        </p:sp>
        <p:sp>
          <p:nvSpPr>
            <p:cNvPr id="42" name="Rectangle 41">
              <a:extLst>
                <a:ext uri="{FF2B5EF4-FFF2-40B4-BE49-F238E27FC236}">
                  <a16:creationId xmlns:a16="http://schemas.microsoft.com/office/drawing/2014/main" id="{CCF2B996-1522-4F83-9335-98E2D8250B52}"/>
                </a:ext>
              </a:extLst>
            </p:cNvPr>
            <p:cNvSpPr/>
            <p:nvPr/>
          </p:nvSpPr>
          <p:spPr bwMode="auto">
            <a:xfrm>
              <a:off x="457200" y="5583119"/>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43" name="Rectangle 42">
              <a:extLst>
                <a:ext uri="{FF2B5EF4-FFF2-40B4-BE49-F238E27FC236}">
                  <a16:creationId xmlns:a16="http://schemas.microsoft.com/office/drawing/2014/main" id="{C8DE5642-DF52-45C4-9D91-65D060622CB6}"/>
                </a:ext>
              </a:extLst>
            </p:cNvPr>
            <p:cNvSpPr/>
            <p:nvPr/>
          </p:nvSpPr>
          <p:spPr bwMode="auto">
            <a:xfrm>
              <a:off x="4254785" y="5583119"/>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Setting reminders, scheduling meetings, getting directions, …</a:t>
              </a:r>
            </a:p>
          </p:txBody>
        </p:sp>
        <p:sp>
          <p:nvSpPr>
            <p:cNvPr id="44" name="Rectangle 43">
              <a:extLst>
                <a:ext uri="{FF2B5EF4-FFF2-40B4-BE49-F238E27FC236}">
                  <a16:creationId xmlns:a16="http://schemas.microsoft.com/office/drawing/2014/main" id="{092E6F2C-B6A8-4FA0-9789-B26DE6AA9DA4}"/>
                </a:ext>
              </a:extLst>
            </p:cNvPr>
            <p:cNvSpPr/>
            <p:nvPr/>
          </p:nvSpPr>
          <p:spPr bwMode="auto">
            <a:xfrm>
              <a:off x="8052369" y="5583119"/>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on-time within policy</a:t>
              </a:r>
            </a:p>
          </p:txBody>
        </p:sp>
        <p:cxnSp>
          <p:nvCxnSpPr>
            <p:cNvPr id="45" name="Straight Connector 44">
              <a:extLst>
                <a:ext uri="{FF2B5EF4-FFF2-40B4-BE49-F238E27FC236}">
                  <a16:creationId xmlns:a16="http://schemas.microsoft.com/office/drawing/2014/main" id="{39BB4077-0E0D-4A51-ADEC-E02C056EAD7A}"/>
                </a:ext>
              </a:extLst>
            </p:cNvPr>
            <p:cNvCxnSpPr/>
            <p:nvPr/>
          </p:nvCxnSpPr>
          <p:spPr>
            <a:xfrm>
              <a:off x="457200" y="2713176"/>
              <a:ext cx="3688781" cy="0"/>
            </a:xfrm>
            <a:prstGeom prst="line">
              <a:avLst/>
            </a:prstGeom>
            <a:noFill/>
            <a:ln w="38100" cap="flat" cmpd="sng" algn="ctr">
              <a:solidFill>
                <a:srgbClr val="0072C6"/>
              </a:solidFill>
              <a:prstDash val="solid"/>
              <a:headEnd type="none"/>
              <a:tailEnd type="none"/>
            </a:ln>
            <a:effectLst/>
          </p:spPr>
        </p:cxnSp>
        <p:cxnSp>
          <p:nvCxnSpPr>
            <p:cNvPr id="46" name="Straight Connector 45">
              <a:extLst>
                <a:ext uri="{FF2B5EF4-FFF2-40B4-BE49-F238E27FC236}">
                  <a16:creationId xmlns:a16="http://schemas.microsoft.com/office/drawing/2014/main" id="{CACE4664-332A-47FD-B7B6-918E635BE7ED}"/>
                </a:ext>
              </a:extLst>
            </p:cNvPr>
            <p:cNvCxnSpPr/>
            <p:nvPr/>
          </p:nvCxnSpPr>
          <p:spPr>
            <a:xfrm>
              <a:off x="4254785" y="2713176"/>
              <a:ext cx="3688781" cy="0"/>
            </a:xfrm>
            <a:prstGeom prst="line">
              <a:avLst/>
            </a:prstGeom>
            <a:noFill/>
            <a:ln w="38100" cap="flat" cmpd="sng" algn="ctr">
              <a:solidFill>
                <a:srgbClr val="0072C6"/>
              </a:solidFill>
              <a:prstDash val="solid"/>
              <a:headEnd type="none"/>
              <a:tailEnd type="none"/>
            </a:ln>
            <a:effectLst/>
          </p:spPr>
        </p:cxnSp>
        <p:cxnSp>
          <p:nvCxnSpPr>
            <p:cNvPr id="47" name="Straight Connector 46">
              <a:extLst>
                <a:ext uri="{FF2B5EF4-FFF2-40B4-BE49-F238E27FC236}">
                  <a16:creationId xmlns:a16="http://schemas.microsoft.com/office/drawing/2014/main" id="{6A07E00A-F216-44B9-B3F8-4FD6CC3E9523}"/>
                </a:ext>
              </a:extLst>
            </p:cNvPr>
            <p:cNvCxnSpPr/>
            <p:nvPr/>
          </p:nvCxnSpPr>
          <p:spPr>
            <a:xfrm>
              <a:off x="8052369" y="2713176"/>
              <a:ext cx="3688781" cy="0"/>
            </a:xfrm>
            <a:prstGeom prst="line">
              <a:avLst/>
            </a:prstGeom>
            <a:noFill/>
            <a:ln w="38100" cap="flat" cmpd="sng" algn="ctr">
              <a:solidFill>
                <a:srgbClr val="0072C6"/>
              </a:solidFill>
              <a:prstDash val="solid"/>
              <a:headEnd type="none"/>
              <a:tailEnd type="none"/>
            </a:ln>
            <a:effectLst/>
          </p:spPr>
        </p:cxnSp>
      </p:grpSp>
    </p:spTree>
    <p:extLst>
      <p:ext uri="{BB962C8B-B14F-4D97-AF65-F5344CB8AC3E}">
        <p14:creationId xmlns:p14="http://schemas.microsoft.com/office/powerpoint/2010/main" val="286515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1AC7-5AEF-4698-8ADA-FAE432898B77}"/>
              </a:ext>
            </a:extLst>
          </p:cNvPr>
          <p:cNvSpPr>
            <a:spLocks noGrp="1"/>
          </p:cNvSpPr>
          <p:nvPr>
            <p:ph type="title"/>
          </p:nvPr>
        </p:nvSpPr>
        <p:spPr/>
        <p:txBody>
          <a:bodyPr/>
          <a:lstStyle/>
          <a:p>
            <a:r>
              <a:rPr lang="en-US" dirty="0"/>
              <a:t>4. Deployment</a:t>
            </a:r>
          </a:p>
        </p:txBody>
      </p:sp>
      <p:sp>
        <p:nvSpPr>
          <p:cNvPr id="3" name="Text Placeholder 2">
            <a:extLst>
              <a:ext uri="{FF2B5EF4-FFF2-40B4-BE49-F238E27FC236}">
                <a16:creationId xmlns:a16="http://schemas.microsoft.com/office/drawing/2014/main" id="{794E2235-687A-416A-83B3-91D386435198}"/>
              </a:ext>
            </a:extLst>
          </p:cNvPr>
          <p:cNvSpPr>
            <a:spLocks noGrp="1"/>
          </p:cNvSpPr>
          <p:nvPr>
            <p:ph type="body" sz="quarter" idx="12"/>
          </p:nvPr>
        </p:nvSpPr>
        <p:spPr/>
        <p:txBody>
          <a:bodyPr/>
          <a:lstStyle/>
          <a:p>
            <a:r>
              <a:rPr lang="en-US" dirty="0"/>
              <a:t>Data Science Tools</a:t>
            </a:r>
          </a:p>
        </p:txBody>
      </p:sp>
      <p:sp>
        <p:nvSpPr>
          <p:cNvPr id="4" name="Content Placeholder 3">
            <a:extLst>
              <a:ext uri="{FF2B5EF4-FFF2-40B4-BE49-F238E27FC236}">
                <a16:creationId xmlns:a16="http://schemas.microsoft.com/office/drawing/2014/main" id="{B206EC4B-C6CF-4334-B67B-3A2C942F8739}"/>
              </a:ext>
            </a:extLst>
          </p:cNvPr>
          <p:cNvSpPr>
            <a:spLocks noGrp="1"/>
          </p:cNvSpPr>
          <p:nvPr>
            <p:ph idx="1"/>
          </p:nvPr>
        </p:nvSpPr>
        <p:spPr/>
        <p:txBody>
          <a:bodyPr>
            <a:normAutofit/>
          </a:bodyPr>
          <a:lstStyle/>
          <a:p>
            <a:r>
              <a:rPr lang="en-US" sz="1800" dirty="0"/>
              <a:t>Power BI</a:t>
            </a:r>
          </a:p>
          <a:p>
            <a:pPr lvl="1"/>
            <a:r>
              <a:rPr lang="en-US" sz="1600" dirty="0"/>
              <a:t>A Reporting System for Multiple Data Sources</a:t>
            </a:r>
          </a:p>
          <a:p>
            <a:pPr lvl="1"/>
            <a:r>
              <a:rPr lang="en-US" sz="1600" dirty="0"/>
              <a:t>Available in:</a:t>
            </a:r>
          </a:p>
          <a:p>
            <a:pPr lvl="2"/>
            <a:r>
              <a:rPr lang="en-US" sz="1400" dirty="0"/>
              <a:t>Web Portal</a:t>
            </a:r>
          </a:p>
          <a:p>
            <a:pPr lvl="2"/>
            <a:r>
              <a:rPr lang="en-US" sz="1400" dirty="0"/>
              <a:t>Power BI Desktop</a:t>
            </a:r>
          </a:p>
          <a:p>
            <a:pPr lvl="2"/>
            <a:r>
              <a:rPr lang="en-US" sz="1400" dirty="0"/>
              <a:t>Microsoft Excel</a:t>
            </a:r>
          </a:p>
          <a:p>
            <a:pPr lvl="2"/>
            <a:r>
              <a:rPr lang="en-US" sz="1400" dirty="0"/>
              <a:t>Mobile apps (iOS, Android, Windows)</a:t>
            </a:r>
          </a:p>
          <a:p>
            <a:pPr lvl="1"/>
            <a:r>
              <a:rPr lang="en-US" sz="1600" dirty="0"/>
              <a:t>Author </a:t>
            </a:r>
          </a:p>
          <a:p>
            <a:pPr lvl="2"/>
            <a:r>
              <a:rPr lang="en-US" sz="1400" dirty="0"/>
              <a:t>Connect to Data</a:t>
            </a:r>
          </a:p>
          <a:p>
            <a:pPr lvl="2"/>
            <a:r>
              <a:rPr lang="en-US" sz="1400" dirty="0"/>
              <a:t>Shape the Data</a:t>
            </a:r>
          </a:p>
          <a:p>
            <a:pPr lvl="2"/>
            <a:r>
              <a:rPr lang="en-US" sz="1400" dirty="0"/>
              <a:t>Model the Data</a:t>
            </a:r>
          </a:p>
          <a:p>
            <a:pPr lvl="2"/>
            <a:r>
              <a:rPr lang="en-US" sz="1400" dirty="0"/>
              <a:t>Report on the Data</a:t>
            </a:r>
          </a:p>
          <a:p>
            <a:pPr lvl="1"/>
            <a:r>
              <a:rPr lang="en-US" sz="1600" dirty="0"/>
              <a:t>Publish</a:t>
            </a:r>
          </a:p>
          <a:p>
            <a:pPr lvl="2"/>
            <a:r>
              <a:rPr lang="en-US" sz="1400" dirty="0"/>
              <a:t>Local</a:t>
            </a:r>
          </a:p>
          <a:p>
            <a:pPr lvl="2"/>
            <a:r>
              <a:rPr lang="en-US" sz="1400" dirty="0"/>
              <a:t>To Service</a:t>
            </a:r>
          </a:p>
          <a:p>
            <a:endParaRPr lang="en-US" sz="1800" dirty="0"/>
          </a:p>
        </p:txBody>
      </p:sp>
      <p:sp>
        <p:nvSpPr>
          <p:cNvPr id="5" name="Text Placeholder 4">
            <a:extLst>
              <a:ext uri="{FF2B5EF4-FFF2-40B4-BE49-F238E27FC236}">
                <a16:creationId xmlns:a16="http://schemas.microsoft.com/office/drawing/2014/main" id="{7C7893AE-6CBB-456B-9992-786A17E62B13}"/>
              </a:ext>
            </a:extLst>
          </p:cNvPr>
          <p:cNvSpPr>
            <a:spLocks noGrp="1"/>
          </p:cNvSpPr>
          <p:nvPr>
            <p:ph type="body" sz="quarter" idx="10"/>
          </p:nvPr>
        </p:nvSpPr>
        <p:spPr/>
        <p:txBody>
          <a:bodyPr/>
          <a:lstStyle/>
          <a:p>
            <a:r>
              <a:rPr lang="en-US" dirty="0"/>
              <a:t>Report</a:t>
            </a:r>
          </a:p>
        </p:txBody>
      </p:sp>
      <p:pic>
        <p:nvPicPr>
          <p:cNvPr id="8" name="Picture 7">
            <a:extLst>
              <a:ext uri="{FF2B5EF4-FFF2-40B4-BE49-F238E27FC236}">
                <a16:creationId xmlns:a16="http://schemas.microsoft.com/office/drawing/2014/main" id="{D8AA394E-A058-4557-A0B5-7DB379DA929C}"/>
              </a:ext>
            </a:extLst>
          </p:cNvPr>
          <p:cNvPicPr>
            <a:picLocks noChangeAspect="1"/>
          </p:cNvPicPr>
          <p:nvPr/>
        </p:nvPicPr>
        <p:blipFill>
          <a:blip r:embed="rId3"/>
          <a:stretch>
            <a:fillRect/>
          </a:stretch>
        </p:blipFill>
        <p:spPr>
          <a:xfrm>
            <a:off x="7170710" y="3182596"/>
            <a:ext cx="4708581" cy="3296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0474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2096826120"/>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1758997867"/>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831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dirty="0">
                <a:solidFill>
                  <a:schemeClr val="bg1">
                    <a:lumMod val="50000"/>
                  </a:schemeClr>
                </a:solidFill>
              </a:rPr>
              <a:t>Data Science </a:t>
            </a:r>
          </a:p>
          <a:p>
            <a:pPr>
              <a:lnSpc>
                <a:spcPct val="250000"/>
              </a:lnSpc>
            </a:pPr>
            <a:r>
              <a:rPr lang="en-US" sz="1800" b="1" dirty="0">
                <a:solidFill>
                  <a:schemeClr val="bg1">
                    <a:lumMod val="50000"/>
                  </a:schemeClr>
                </a:solidFill>
              </a:rPr>
              <a:t>Data Science process – TDSP (Team Data Science Process)</a:t>
            </a:r>
          </a:p>
          <a:p>
            <a:pPr>
              <a:lnSpc>
                <a:spcPct val="250000"/>
              </a:lnSpc>
            </a:pPr>
            <a:r>
              <a:rPr lang="en-US" sz="1800" b="1" dirty="0">
                <a:solidFill>
                  <a:schemeClr val="bg1">
                    <a:lumMod val="50000"/>
                  </a:schemeClr>
                </a:solidFill>
              </a:rPr>
              <a:t>Data Science Tools</a:t>
            </a:r>
          </a:p>
          <a:p>
            <a:pPr>
              <a:lnSpc>
                <a:spcPct val="250000"/>
              </a:lnSpc>
            </a:pPr>
            <a:r>
              <a:rPr lang="en-US" sz="1800" b="1" dirty="0"/>
              <a:t>Hands on Lab</a:t>
            </a: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47DDAD7-2E08-4E08-BE16-F4112B92243F}"/>
              </a:ext>
            </a:extLst>
          </p:cNvPr>
          <p:cNvPicPr>
            <a:picLocks noChangeAspect="1"/>
          </p:cNvPicPr>
          <p:nvPr/>
        </p:nvPicPr>
        <p:blipFill>
          <a:blip r:embed="rId3"/>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2295323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3E3D96-9244-4582-93EA-05B529F70D78}"/>
              </a:ext>
            </a:extLst>
          </p:cNvPr>
          <p:cNvSpPr>
            <a:spLocks noGrp="1"/>
          </p:cNvSpPr>
          <p:nvPr>
            <p:ph type="title"/>
          </p:nvPr>
        </p:nvSpPr>
        <p:spPr/>
        <p:txBody>
          <a:bodyPr>
            <a:normAutofit/>
          </a:bodyPr>
          <a:lstStyle/>
          <a:p>
            <a:r>
              <a:rPr lang="en-US" sz="4400" dirty="0"/>
              <a:t>Create Data Science Virtual Machine</a:t>
            </a:r>
          </a:p>
        </p:txBody>
      </p:sp>
      <p:sp>
        <p:nvSpPr>
          <p:cNvPr id="7" name="Text Placeholder 6">
            <a:extLst>
              <a:ext uri="{FF2B5EF4-FFF2-40B4-BE49-F238E27FC236}">
                <a16:creationId xmlns:a16="http://schemas.microsoft.com/office/drawing/2014/main" id="{292D75EF-25A7-42E4-8D98-D444FE08CC7A}"/>
              </a:ext>
            </a:extLst>
          </p:cNvPr>
          <p:cNvSpPr>
            <a:spLocks noGrp="1"/>
          </p:cNvSpPr>
          <p:nvPr>
            <p:ph type="body" idx="1"/>
          </p:nvPr>
        </p:nvSpPr>
        <p:spPr/>
        <p:txBody>
          <a:bodyPr/>
          <a:lstStyle/>
          <a:p>
            <a:r>
              <a:rPr lang="en-US" dirty="0"/>
              <a:t>Hands on lab</a:t>
            </a:r>
          </a:p>
          <a:p>
            <a:r>
              <a:rPr lang="en-US" sz="2800" b="1" dirty="0"/>
              <a:t>http://bit.ly/2saZqqi</a:t>
            </a:r>
          </a:p>
        </p:txBody>
      </p:sp>
      <p:sp>
        <p:nvSpPr>
          <p:cNvPr id="2" name="TextBox 1">
            <a:extLst>
              <a:ext uri="{FF2B5EF4-FFF2-40B4-BE49-F238E27FC236}">
                <a16:creationId xmlns:a16="http://schemas.microsoft.com/office/drawing/2014/main" id="{A5912396-980B-4896-AE9A-05886C4AE9F9}"/>
              </a:ext>
            </a:extLst>
          </p:cNvPr>
          <p:cNvSpPr txBox="1"/>
          <p:nvPr/>
        </p:nvSpPr>
        <p:spPr>
          <a:xfrm>
            <a:off x="831849" y="1827987"/>
            <a:ext cx="2293064" cy="369332"/>
          </a:xfrm>
          <a:prstGeom prst="rect">
            <a:avLst/>
          </a:prstGeom>
          <a:noFill/>
        </p:spPr>
        <p:txBody>
          <a:bodyPr wrap="none" rtlCol="0">
            <a:spAutoFit/>
          </a:bodyPr>
          <a:lstStyle/>
          <a:p>
            <a:r>
              <a:rPr lang="en-US" b="1" dirty="0"/>
              <a:t>Setup Environment</a:t>
            </a:r>
          </a:p>
        </p:txBody>
      </p:sp>
    </p:spTree>
    <p:extLst>
      <p:ext uri="{BB962C8B-B14F-4D97-AF65-F5344CB8AC3E}">
        <p14:creationId xmlns:p14="http://schemas.microsoft.com/office/powerpoint/2010/main" val="2768247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B622-D5E9-4ADE-9199-32F0559B3BAA}"/>
              </a:ext>
            </a:extLst>
          </p:cNvPr>
          <p:cNvSpPr>
            <a:spLocks noGrp="1"/>
          </p:cNvSpPr>
          <p:nvPr>
            <p:ph type="title"/>
          </p:nvPr>
        </p:nvSpPr>
        <p:spPr/>
        <p:txBody>
          <a:bodyPr/>
          <a:lstStyle/>
          <a:p>
            <a:r>
              <a:rPr lang="en-US" dirty="0"/>
              <a:t>Azure Machine Learning (1)</a:t>
            </a:r>
          </a:p>
        </p:txBody>
      </p:sp>
      <p:sp>
        <p:nvSpPr>
          <p:cNvPr id="5" name="Text Placeholder 4">
            <a:extLst>
              <a:ext uri="{FF2B5EF4-FFF2-40B4-BE49-F238E27FC236}">
                <a16:creationId xmlns:a16="http://schemas.microsoft.com/office/drawing/2014/main" id="{3C33978C-E11C-4397-ADF8-F67F7D772EEA}"/>
              </a:ext>
            </a:extLst>
          </p:cNvPr>
          <p:cNvSpPr>
            <a:spLocks noGrp="1"/>
          </p:cNvSpPr>
          <p:nvPr>
            <p:ph type="body" idx="1"/>
          </p:nvPr>
        </p:nvSpPr>
        <p:spPr/>
        <p:txBody>
          <a:bodyPr/>
          <a:lstStyle/>
          <a:p>
            <a:r>
              <a:rPr lang="en-US" dirty="0"/>
              <a:t>Hands on lab</a:t>
            </a:r>
          </a:p>
          <a:p>
            <a:r>
              <a:rPr lang="en-US" sz="2400" b="1" dirty="0"/>
              <a:t>http://bit.ly/2fQaOwM</a:t>
            </a:r>
          </a:p>
        </p:txBody>
      </p:sp>
    </p:spTree>
    <p:extLst>
      <p:ext uri="{BB962C8B-B14F-4D97-AF65-F5344CB8AC3E}">
        <p14:creationId xmlns:p14="http://schemas.microsoft.com/office/powerpoint/2010/main" val="2161995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3E3D96-9244-4582-93EA-05B529F70D78}"/>
              </a:ext>
            </a:extLst>
          </p:cNvPr>
          <p:cNvSpPr>
            <a:spLocks noGrp="1"/>
          </p:cNvSpPr>
          <p:nvPr>
            <p:ph type="title"/>
          </p:nvPr>
        </p:nvSpPr>
        <p:spPr/>
        <p:txBody>
          <a:bodyPr>
            <a:normAutofit/>
          </a:bodyPr>
          <a:lstStyle/>
          <a:p>
            <a:r>
              <a:rPr lang="en-US" dirty="0"/>
              <a:t>Azure Machine Learning (2)</a:t>
            </a:r>
          </a:p>
        </p:txBody>
      </p:sp>
      <p:sp>
        <p:nvSpPr>
          <p:cNvPr id="7" name="Text Placeholder 6">
            <a:extLst>
              <a:ext uri="{FF2B5EF4-FFF2-40B4-BE49-F238E27FC236}">
                <a16:creationId xmlns:a16="http://schemas.microsoft.com/office/drawing/2014/main" id="{292D75EF-25A7-42E4-8D98-D444FE08CC7A}"/>
              </a:ext>
            </a:extLst>
          </p:cNvPr>
          <p:cNvSpPr>
            <a:spLocks noGrp="1"/>
          </p:cNvSpPr>
          <p:nvPr>
            <p:ph type="body" idx="1"/>
          </p:nvPr>
        </p:nvSpPr>
        <p:spPr/>
        <p:txBody>
          <a:bodyPr/>
          <a:lstStyle/>
          <a:p>
            <a:r>
              <a:rPr lang="en-US" dirty="0"/>
              <a:t>Hands on lab</a:t>
            </a:r>
          </a:p>
          <a:p>
            <a:r>
              <a:rPr lang="en-US" sz="2800" b="1" dirty="0"/>
              <a:t>http://bit.ly/2qtrDHx </a:t>
            </a:r>
          </a:p>
          <a:p>
            <a:endParaRPr lang="en-US" sz="2800" b="1" dirty="0"/>
          </a:p>
        </p:txBody>
      </p:sp>
    </p:spTree>
    <p:extLst>
      <p:ext uri="{BB962C8B-B14F-4D97-AF65-F5344CB8AC3E}">
        <p14:creationId xmlns:p14="http://schemas.microsoft.com/office/powerpoint/2010/main" val="518276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20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dirty="0"/>
              <a:t>Data Science </a:t>
            </a:r>
          </a:p>
        </p:txBody>
      </p:sp>
      <p:sp>
        <p:nvSpPr>
          <p:cNvPr id="6" name="Content Placeholder 5">
            <a:extLst>
              <a:ext uri="{FF2B5EF4-FFF2-40B4-BE49-F238E27FC236}">
                <a16:creationId xmlns:a16="http://schemas.microsoft.com/office/drawing/2014/main" id="{CFC39275-4E72-41A3-8EAA-91EE3874EF9A}"/>
              </a:ext>
            </a:extLst>
          </p:cNvPr>
          <p:cNvSpPr>
            <a:spLocks noGrp="1"/>
          </p:cNvSpPr>
          <p:nvPr>
            <p:ph idx="1"/>
          </p:nvPr>
        </p:nvSpPr>
        <p:spPr/>
        <p:txBody>
          <a:bodyPr/>
          <a:lstStyle/>
          <a:p>
            <a:pPr>
              <a:lnSpc>
                <a:spcPct val="200000"/>
              </a:lnSpc>
            </a:pPr>
            <a:r>
              <a:rPr lang="en-US" dirty="0"/>
              <a:t>Is this A or B?</a:t>
            </a:r>
          </a:p>
          <a:p>
            <a:pPr>
              <a:lnSpc>
                <a:spcPct val="200000"/>
              </a:lnSpc>
            </a:pPr>
            <a:r>
              <a:rPr lang="en-US" dirty="0"/>
              <a:t>Is this weird?</a:t>
            </a:r>
          </a:p>
          <a:p>
            <a:pPr>
              <a:lnSpc>
                <a:spcPct val="200000"/>
              </a:lnSpc>
            </a:pPr>
            <a:r>
              <a:rPr lang="en-US" dirty="0"/>
              <a:t>How much? How many?</a:t>
            </a:r>
          </a:p>
          <a:p>
            <a:pPr>
              <a:lnSpc>
                <a:spcPct val="200000"/>
              </a:lnSpc>
            </a:pPr>
            <a:r>
              <a:rPr lang="en-US" dirty="0"/>
              <a:t>How is this organized?</a:t>
            </a:r>
          </a:p>
          <a:p>
            <a:pPr>
              <a:lnSpc>
                <a:spcPct val="200000"/>
              </a:lnSpc>
            </a:pPr>
            <a:r>
              <a:rPr lang="en-US" dirty="0"/>
              <a:t>What should I do?</a:t>
            </a:r>
          </a:p>
        </p:txBody>
      </p:sp>
      <p:sp>
        <p:nvSpPr>
          <p:cNvPr id="7" name="Text Placeholder 6">
            <a:extLst>
              <a:ext uri="{FF2B5EF4-FFF2-40B4-BE49-F238E27FC236}">
                <a16:creationId xmlns:a16="http://schemas.microsoft.com/office/drawing/2014/main" id="{20190653-E65D-42C1-8950-59C40FEA424C}"/>
              </a:ext>
            </a:extLst>
          </p:cNvPr>
          <p:cNvSpPr>
            <a:spLocks noGrp="1"/>
          </p:cNvSpPr>
          <p:nvPr>
            <p:ph type="body" sz="quarter" idx="10"/>
          </p:nvPr>
        </p:nvSpPr>
        <p:spPr/>
        <p:txBody>
          <a:bodyPr/>
          <a:lstStyle/>
          <a:p>
            <a:r>
              <a:rPr lang="en-US"/>
              <a:t>Data Scientist </a:t>
            </a:r>
            <a:r>
              <a:rPr lang="en-US" dirty="0"/>
              <a:t>can answers </a:t>
            </a:r>
          </a:p>
        </p:txBody>
      </p:sp>
    </p:spTree>
    <p:extLst>
      <p:ext uri="{BB962C8B-B14F-4D97-AF65-F5344CB8AC3E}">
        <p14:creationId xmlns:p14="http://schemas.microsoft.com/office/powerpoint/2010/main" val="3862790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2100-D19D-489D-B087-4870D29A05DA}"/>
              </a:ext>
            </a:extLst>
          </p:cNvPr>
          <p:cNvSpPr>
            <a:spLocks noGrp="1"/>
          </p:cNvSpPr>
          <p:nvPr>
            <p:ph type="title"/>
          </p:nvPr>
        </p:nvSpPr>
        <p:spPr/>
        <p:txBody>
          <a:bodyPr/>
          <a:lstStyle/>
          <a:p>
            <a:r>
              <a:rPr lang="en-US" dirty="0"/>
              <a:t>Appendix </a:t>
            </a:r>
          </a:p>
        </p:txBody>
      </p:sp>
      <p:sp>
        <p:nvSpPr>
          <p:cNvPr id="3" name="Content Placeholder 2">
            <a:extLst>
              <a:ext uri="{FF2B5EF4-FFF2-40B4-BE49-F238E27FC236}">
                <a16:creationId xmlns:a16="http://schemas.microsoft.com/office/drawing/2014/main" id="{05932D9C-3920-452D-A404-51F6C4FEDB91}"/>
              </a:ext>
            </a:extLst>
          </p:cNvPr>
          <p:cNvSpPr>
            <a:spLocks noGrp="1"/>
          </p:cNvSpPr>
          <p:nvPr>
            <p:ph idx="1"/>
          </p:nvPr>
        </p:nvSpPr>
        <p:spPr/>
        <p:txBody>
          <a:bodyPr/>
          <a:lstStyle/>
          <a:p>
            <a:r>
              <a:rPr lang="en-US" dirty="0"/>
              <a:t>Data Science for Beginners</a:t>
            </a:r>
          </a:p>
          <a:p>
            <a:pPr lvl="1"/>
            <a:r>
              <a:rPr lang="en-US" dirty="0">
                <a:hlinkClick r:id="rId3"/>
              </a:rPr>
              <a:t>https://docs.microsoft.com/en-us/azure/machine-learning/machine-learning-data-science-for-beginners-the-5-questions-data-science-answers</a:t>
            </a:r>
            <a:r>
              <a:rPr lang="en-US" dirty="0"/>
              <a:t> </a:t>
            </a:r>
          </a:p>
          <a:p>
            <a:pPr lvl="1"/>
            <a:endParaRPr lang="en-US" dirty="0"/>
          </a:p>
          <a:p>
            <a:r>
              <a:rPr lang="en-US" dirty="0"/>
              <a:t>R quick start</a:t>
            </a:r>
          </a:p>
          <a:p>
            <a:pPr lvl="1"/>
            <a:r>
              <a:rPr lang="en-US" dirty="0">
                <a:hlinkClick r:id="rId4"/>
              </a:rPr>
              <a:t>https://cran.r-project.org/doc/contrib/Paradis-rdebuts_en.pdf</a:t>
            </a:r>
          </a:p>
          <a:p>
            <a:pPr lvl="1"/>
            <a:r>
              <a:rPr lang="en-US" dirty="0">
                <a:hlinkClick r:id="rId4"/>
              </a:rPr>
              <a:t>https://docs.microsoft.com/en-us/azure/machine-learning/machine-learning-r-quickstart</a:t>
            </a:r>
            <a:r>
              <a:rPr lang="en-US" dirty="0"/>
              <a:t> </a:t>
            </a:r>
          </a:p>
          <a:p>
            <a:pPr lvl="1"/>
            <a:endParaRPr lang="en-US" dirty="0"/>
          </a:p>
          <a:p>
            <a:r>
              <a:rPr lang="en-US" dirty="0"/>
              <a:t>Setup Data Science Virtual Machine</a:t>
            </a:r>
          </a:p>
          <a:p>
            <a:pPr lvl="1"/>
            <a:r>
              <a:rPr lang="en-US" dirty="0">
                <a:hlinkClick r:id="rId5"/>
              </a:rPr>
              <a:t>https://docs.microsoft.com/en-us/azure/machine-learning/machine-learning-data-science-virtual-machine-overview</a:t>
            </a:r>
            <a:r>
              <a:rPr lang="en-US" dirty="0"/>
              <a:t> </a:t>
            </a:r>
          </a:p>
        </p:txBody>
      </p:sp>
      <p:sp>
        <p:nvSpPr>
          <p:cNvPr id="4" name="Text Placeholder 3">
            <a:extLst>
              <a:ext uri="{FF2B5EF4-FFF2-40B4-BE49-F238E27FC236}">
                <a16:creationId xmlns:a16="http://schemas.microsoft.com/office/drawing/2014/main" id="{663696CE-02A5-4BDD-88B9-7119F58E18E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19018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10" name="Text Placeholder 9">
            <a:extLst>
              <a:ext uri="{FF2B5EF4-FFF2-40B4-BE49-F238E27FC236}">
                <a16:creationId xmlns:a16="http://schemas.microsoft.com/office/drawing/2014/main" id="{CD795AE3-64CF-4B59-915E-5CC7FB42AA88}"/>
              </a:ext>
            </a:extLst>
          </p:cNvPr>
          <p:cNvSpPr>
            <a:spLocks noGrp="1"/>
          </p:cNvSpPr>
          <p:nvPr>
            <p:ph type="body" sz="quarter" idx="10"/>
          </p:nvPr>
        </p:nvSpPr>
        <p:spPr/>
        <p:txBody>
          <a:bodyPr/>
          <a:lstStyle/>
          <a:p>
            <a:endParaRPr lang="en-US"/>
          </a:p>
        </p:txBody>
      </p:sp>
      <p:pic>
        <p:nvPicPr>
          <p:cNvPr id="13" name="Content Placeholder 12">
            <a:extLst>
              <a:ext uri="{FF2B5EF4-FFF2-40B4-BE49-F238E27FC236}">
                <a16:creationId xmlns:a16="http://schemas.microsoft.com/office/drawing/2014/main" id="{138FB0C5-1ABF-420A-890F-D740998308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1212981"/>
            <a:ext cx="10566402" cy="5034544"/>
          </a:xfrm>
        </p:spPr>
      </p:pic>
    </p:spTree>
    <p:extLst>
      <p:ext uri="{BB962C8B-B14F-4D97-AF65-F5344CB8AC3E}">
        <p14:creationId xmlns:p14="http://schemas.microsoft.com/office/powerpoint/2010/main" val="1297717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기본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template</Template>
  <TotalTime>3558</TotalTime>
  <Words>3809</Words>
  <Application>Microsoft Office PowerPoint</Application>
  <PresentationFormat>Widescreen</PresentationFormat>
  <Paragraphs>1057</Paragraphs>
  <Slides>80</Slides>
  <Notes>80</Notes>
  <HiddenSlides>6</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80</vt:i4>
      </vt:variant>
    </vt:vector>
  </HeadingPairs>
  <TitlesOfParts>
    <vt:vector size="95" baseType="lpstr">
      <vt:lpstr>Arial Unicode MS</vt:lpstr>
      <vt:lpstr>Malgun Gothic</vt:lpstr>
      <vt:lpstr>MS PGothic</vt:lpstr>
      <vt:lpstr>Segoe</vt:lpstr>
      <vt:lpstr>Segoe Light</vt:lpstr>
      <vt:lpstr>Arial</vt:lpstr>
      <vt:lpstr>Calibri</vt:lpstr>
      <vt:lpstr>Cambria</vt:lpstr>
      <vt:lpstr>Segoe UI</vt:lpstr>
      <vt:lpstr>Segoe UI Black</vt:lpstr>
      <vt:lpstr>Segoe UI Light</vt:lpstr>
      <vt:lpstr>Segoe UI Semibold</vt:lpstr>
      <vt:lpstr>Segoe UI Semilight</vt:lpstr>
      <vt:lpstr>Wingdings</vt:lpstr>
      <vt:lpstr>기본1</vt:lpstr>
      <vt:lpstr>Data Camp for Developer</vt:lpstr>
      <vt:lpstr>Machine Learning</vt:lpstr>
      <vt:lpstr>What is Machine Learning?</vt:lpstr>
      <vt:lpstr>Why Machine Learning?</vt:lpstr>
      <vt:lpstr>How to leverage AI to your business?</vt:lpstr>
      <vt:lpstr>Agenda</vt:lpstr>
      <vt:lpstr>Data Science </vt:lpstr>
      <vt:lpstr>1. Five questions</vt:lpstr>
      <vt:lpstr>1. Five questions</vt:lpstr>
      <vt:lpstr>1. Five questions</vt:lpstr>
      <vt:lpstr>1. Five questions</vt:lpstr>
      <vt:lpstr>1. Five questions</vt:lpstr>
      <vt:lpstr>1. Five questions</vt:lpstr>
      <vt:lpstr>2. Is your data ready?</vt:lpstr>
      <vt:lpstr>2. Is your data ready?</vt:lpstr>
      <vt:lpstr>2. Is your data ready?</vt:lpstr>
      <vt:lpstr>2. Is your data ready?</vt:lpstr>
      <vt:lpstr>2. Is your data ready?</vt:lpstr>
      <vt:lpstr>2. Is your data ready?</vt:lpstr>
      <vt:lpstr>3. Ask the right question</vt:lpstr>
      <vt:lpstr>3. Ask the right question</vt:lpstr>
      <vt:lpstr>3. Ask the right question</vt:lpstr>
      <vt:lpstr>4. Predict an answer</vt:lpstr>
      <vt:lpstr>4. Predict an answer</vt:lpstr>
      <vt:lpstr>4. Predict an answer</vt:lpstr>
      <vt:lpstr>4. Predict an answer</vt:lpstr>
      <vt:lpstr>4. Predict an answer</vt:lpstr>
      <vt:lpstr>5. Copy other people’s work</vt:lpstr>
      <vt:lpstr>Agenda</vt:lpstr>
      <vt:lpstr>Data Science process – TDSP (Team Data Science Process)</vt:lpstr>
      <vt:lpstr>1. Business Understanding</vt:lpstr>
      <vt:lpstr>1. Business Understanding</vt:lpstr>
      <vt:lpstr>1. Business Understanding</vt:lpstr>
      <vt:lpstr>1. Business Understanding</vt:lpstr>
      <vt:lpstr>1. Business Understanding</vt:lpstr>
      <vt:lpstr>1. Business Understanding</vt:lpstr>
      <vt:lpstr>2. Data Acquisition and Understanding </vt:lpstr>
      <vt:lpstr>3. Modeling</vt:lpstr>
      <vt:lpstr>3. Modeling</vt:lpstr>
      <vt:lpstr>3. Modeling</vt:lpstr>
      <vt:lpstr>4. Deployment</vt:lpstr>
      <vt:lpstr>5. Customer Acceptance</vt:lpstr>
      <vt:lpstr>Data Science process – TDSP </vt:lpstr>
      <vt:lpstr>Agenda</vt:lpstr>
      <vt:lpstr>Data Science Tools</vt:lpstr>
      <vt:lpstr>Data Science Tools</vt:lpstr>
      <vt:lpstr>1. Business Understanding</vt:lpstr>
      <vt:lpstr>Data Catalog</vt:lpstr>
      <vt:lpstr>Data Science Tools</vt:lpstr>
      <vt:lpstr>2. Data Acquisition and Understanding </vt:lpstr>
      <vt:lpstr>2. Data Acquisition and Understanding </vt:lpstr>
      <vt:lpstr>2. Data Acquisition and Understanding </vt:lpstr>
      <vt:lpstr>2. Data Acquisition and Understanding </vt:lpstr>
      <vt:lpstr>2. Data Acquisition and Understanding </vt:lpstr>
      <vt:lpstr>2. Data Acquisition and Understanding </vt:lpstr>
      <vt:lpstr>2. Data Acquisition and Understanding </vt:lpstr>
      <vt:lpstr>PowerBI</vt:lpstr>
      <vt:lpstr>2. Data Acquisition and Understanding </vt:lpstr>
      <vt:lpstr>2. Data Acquisition and Understanding </vt:lpstr>
      <vt:lpstr>2. Data Acquisition and Understanding </vt:lpstr>
      <vt:lpstr>2. Data Acquisition and Understanding </vt:lpstr>
      <vt:lpstr>Data Science Tools</vt:lpstr>
      <vt:lpstr>3. Modeling</vt:lpstr>
      <vt:lpstr>3. Modeling</vt:lpstr>
      <vt:lpstr>3. Modeling</vt:lpstr>
      <vt:lpstr>3. Modeling</vt:lpstr>
      <vt:lpstr>3. Modeling</vt:lpstr>
      <vt:lpstr>Data Science Tools</vt:lpstr>
      <vt:lpstr>4. Deployment</vt:lpstr>
      <vt:lpstr>4. Deployment</vt:lpstr>
      <vt:lpstr>4. Deployment</vt:lpstr>
      <vt:lpstr>4. Deployment</vt:lpstr>
      <vt:lpstr>4. Deployment</vt:lpstr>
      <vt:lpstr>Data Science Tools</vt:lpstr>
      <vt:lpstr>Agenda</vt:lpstr>
      <vt:lpstr>Create Data Science Virtual Machine</vt:lpstr>
      <vt:lpstr>Azure Machine Learning (1)</vt:lpstr>
      <vt:lpstr>Azure Machine Learning (2)</vt:lpstr>
      <vt:lpstr>PowerPoint Presentation</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Camp for Developer</dc:title>
  <dc:creator>Hyun Suk Shin (SEATTLE MTC)</dc:creator>
  <cp:lastModifiedBy>Hyun Suk Shin (SEATTLE MTC)</cp:lastModifiedBy>
  <cp:revision>167</cp:revision>
  <dcterms:created xsi:type="dcterms:W3CDTF">2017-06-20T22:05:25Z</dcterms:created>
  <dcterms:modified xsi:type="dcterms:W3CDTF">2017-10-17T21:21:36Z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hyssh@microsoft.com</vt:lpwstr>
  </property>
  <property fmtid="{D5CDD505-2E9C-101B-9397-08002B2CF9AE}" pid="6" name="MSIP_Label_f42aa342-8706-4288-bd11-ebb85995028c_SetDate">
    <vt:lpwstr>2017-10-16T15:09:52.7051859-07:00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